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Lst>
  <p:notesMasterIdLst>
    <p:notesMasterId r:id="rId22"/>
  </p:notesMasterIdLst>
  <p:sldIdLst>
    <p:sldId id="258" r:id="rId2"/>
    <p:sldId id="278" r:id="rId3"/>
    <p:sldId id="317" r:id="rId4"/>
    <p:sldId id="318" r:id="rId5"/>
    <p:sldId id="294" r:id="rId6"/>
    <p:sldId id="328" r:id="rId7"/>
    <p:sldId id="303" r:id="rId8"/>
    <p:sldId id="305" r:id="rId9"/>
    <p:sldId id="297" r:id="rId10"/>
    <p:sldId id="298" r:id="rId11"/>
    <p:sldId id="327" r:id="rId12"/>
    <p:sldId id="300" r:id="rId13"/>
    <p:sldId id="279" r:id="rId14"/>
    <p:sldId id="335" r:id="rId15"/>
    <p:sldId id="337" r:id="rId16"/>
    <p:sldId id="338" r:id="rId17"/>
    <p:sldId id="362" r:id="rId18"/>
    <p:sldId id="344" r:id="rId19"/>
    <p:sldId id="299" r:id="rId20"/>
    <p:sldId id="343"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p:restoredTop sz="75102"/>
  </p:normalViewPr>
  <p:slideViewPr>
    <p:cSldViewPr>
      <p:cViewPr varScale="1">
        <p:scale>
          <a:sx n="90" d="100"/>
          <a:sy n="90" d="100"/>
        </p:scale>
        <p:origin x="1840" y="1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8EF9E-F90D-3644-932C-1F90C8EF183B}" type="datetimeFigureOut">
              <a:rPr kumimoji="1" lang="ko-KR" altLang="en-US" smtClean="0"/>
              <a:t>2025. 4. 21.</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CD10E-49FF-8C40-B7F3-CA6239B459A9}" type="slidenum">
              <a:rPr kumimoji="1" lang="ko-KR" altLang="en-US" smtClean="0"/>
              <a:t>‹#›</a:t>
            </a:fld>
            <a:endParaRPr kumimoji="1" lang="ko-KR" altLang="en-US"/>
          </a:p>
        </p:txBody>
      </p:sp>
    </p:spTree>
    <p:extLst>
      <p:ext uri="{BB962C8B-B14F-4D97-AF65-F5344CB8AC3E}">
        <p14:creationId xmlns:p14="http://schemas.microsoft.com/office/powerpoint/2010/main" val="294719124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ko-KR" dirty="0"/>
          </a:p>
          <a:p>
            <a:pPr eaLnBrk="1" hangingPunct="1"/>
            <a:endParaRPr lang="en-US" altLang="ko-KR" dirty="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a:p>
        </p:txBody>
      </p:sp>
    </p:spTree>
    <p:extLst>
      <p:ext uri="{BB962C8B-B14F-4D97-AF65-F5344CB8AC3E}">
        <p14:creationId xmlns:p14="http://schemas.microsoft.com/office/powerpoint/2010/main" val="2224035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Projection</a:t>
            </a:r>
            <a:r>
              <a:rPr lang="ko-KR" altLang="en-US" sz="1200" kern="100" dirty="0">
                <a:effectLst/>
                <a:latin typeface="맑은 고딕" panose="020B0503020000020004" pitchFamily="34" charset="-127"/>
                <a:ea typeface="+mn-ea"/>
                <a:cs typeface="Times New Roman" panose="02020603050405020304" pitchFamily="18" charset="0"/>
              </a:rPr>
              <a:t>의 두번째 단계로</a:t>
            </a:r>
            <a:r>
              <a:rPr lang="en-US" altLang="ko-KR" sz="1200" kern="100" dirty="0">
                <a:effectLst/>
                <a:latin typeface="맑은 고딕" panose="020B0503020000020004" pitchFamily="34" charset="-127"/>
                <a:ea typeface="+mn-ea"/>
                <a:cs typeface="Times New Roman" panose="02020603050405020304" pitchFamily="18" charset="0"/>
              </a:rPr>
              <a:t>, normalization transformation</a:t>
            </a:r>
            <a:r>
              <a:rPr lang="ko-KR" altLang="en-US" sz="1200" kern="100" dirty="0">
                <a:effectLst/>
                <a:latin typeface="맑은 고딕" panose="020B0503020000020004" pitchFamily="34" charset="-127"/>
                <a:ea typeface="+mn-ea"/>
                <a:cs typeface="Times New Roman" panose="02020603050405020304" pitchFamily="18" charset="0"/>
              </a:rPr>
              <a:t>이라는 것을 하게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US" altLang="ko-KR" sz="1200" kern="100" dirty="0">
                <a:effectLst/>
                <a:latin typeface="맑은 고딕" panose="020B0503020000020004" pitchFamily="34" charset="-127"/>
                <a:ea typeface="+mn-ea"/>
                <a:cs typeface="Times New Roman" panose="02020603050405020304" pitchFamily="18" charset="0"/>
              </a:rPr>
              <a:t>projection space</a:t>
            </a:r>
            <a:r>
              <a:rPr lang="ko-KR" altLang="en-US" sz="1200" kern="100" dirty="0">
                <a:effectLst/>
                <a:latin typeface="맑은 고딕" panose="020B0503020000020004" pitchFamily="34" charset="-127"/>
                <a:ea typeface="+mn-ea"/>
                <a:cs typeface="Times New Roman" panose="02020603050405020304" pitchFamily="18" charset="0"/>
              </a:rPr>
              <a:t>에서 </a:t>
            </a: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로 변하게 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에서는</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en-US" sz="1200" kern="100" dirty="0" err="1">
                <a:effectLst/>
                <a:latin typeface="맑은 고딕" panose="020B0503020000020004" pitchFamily="34" charset="-127"/>
                <a:ea typeface="+mn-ea"/>
                <a:cs typeface="Times New Roman" panose="02020603050405020304" pitchFamily="18" charset="0"/>
              </a:rPr>
              <a:t>으로</a:t>
            </a:r>
            <a:r>
              <a:rPr lang="ko-KR" altLang="en-US" sz="1200" kern="100" dirty="0">
                <a:effectLst/>
                <a:latin typeface="맑은 고딕" panose="020B0503020000020004" pitchFamily="34" charset="-127"/>
                <a:ea typeface="+mn-ea"/>
                <a:cs typeface="Times New Roman" panose="02020603050405020304" pitchFamily="18" charset="0"/>
              </a:rPr>
              <a:t> 만들어진 </a:t>
            </a:r>
            <a:r>
              <a:rPr lang="en-US" altLang="ko-KR" sz="1200" kern="100" dirty="0">
                <a:effectLst/>
                <a:latin typeface="맑은 고딕" panose="020B0503020000020004" pitchFamily="34" charset="-127"/>
                <a:ea typeface="+mn-ea"/>
                <a:cs typeface="Times New Roman" panose="02020603050405020304" pitchFamily="18" charset="0"/>
              </a:rPr>
              <a:t>2D</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a:t>
            </a:r>
            <a:r>
              <a:rPr lang="en-US" altLang="ko-KR" sz="1200" kern="100" dirty="0" err="1">
                <a:effectLst/>
                <a:latin typeface="맑은 고딕" panose="020B0503020000020004" pitchFamily="34" charset="-127"/>
                <a:ea typeface="+mn-ea"/>
                <a:cs typeface="Times New Roman" panose="02020603050405020304" pitchFamily="18" charset="0"/>
              </a:rPr>
              <a:t>xs</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ys</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좌표를 </a:t>
            </a:r>
            <a:r>
              <a:rPr lang="en-US" altLang="ko-KR" sz="1200" kern="100" dirty="0">
                <a:effectLst/>
                <a:latin typeface="맑은 고딕" panose="020B0503020000020004" pitchFamily="34" charset="-127"/>
                <a:ea typeface="+mn-ea"/>
                <a:cs typeface="Times New Roman" panose="02020603050405020304" pitchFamily="18" charset="0"/>
              </a:rPr>
              <a:t>x</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y</a:t>
            </a:r>
            <a:r>
              <a:rPr lang="ko-KR" altLang="en-US" sz="1200" kern="100" dirty="0">
                <a:effectLst/>
                <a:latin typeface="맑은 고딕" panose="020B0503020000020004" pitchFamily="34" charset="-127"/>
                <a:ea typeface="+mn-ea"/>
                <a:cs typeface="Times New Roman" panose="02020603050405020304" pitchFamily="18" charset="0"/>
              </a:rPr>
              <a:t>가 각각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까지인</a:t>
            </a:r>
            <a:r>
              <a:rPr lang="ko-KR" altLang="en-US" sz="1200" kern="100" dirty="0">
                <a:effectLst/>
                <a:latin typeface="맑은 고딕" panose="020B0503020000020004" pitchFamily="34" charset="-127"/>
                <a:ea typeface="+mn-ea"/>
                <a:cs typeface="Times New Roman" panose="02020603050405020304" pitchFamily="18" charset="0"/>
              </a:rPr>
              <a:t> 정사각형으로 </a:t>
            </a:r>
            <a:r>
              <a:rPr lang="en-US" altLang="ko-KR" sz="1200" kern="100" dirty="0">
                <a:effectLst/>
                <a:latin typeface="맑은 고딕" panose="020B0503020000020004" pitchFamily="34" charset="-127"/>
                <a:ea typeface="+mn-ea"/>
                <a:cs typeface="Times New Roman" panose="02020603050405020304" pitchFamily="18" charset="0"/>
              </a:rPr>
              <a:t>transform</a:t>
            </a:r>
            <a:r>
              <a:rPr lang="ko-KR" altLang="en-US" sz="1200" kern="100" dirty="0">
                <a:effectLst/>
                <a:latin typeface="맑은 고딕" panose="020B0503020000020004" pitchFamily="34" charset="-127"/>
                <a:ea typeface="+mn-ea"/>
                <a:cs typeface="Times New Roman" panose="02020603050405020304" pitchFamily="18" charset="0"/>
              </a:rPr>
              <a:t>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err="1">
                <a:effectLst/>
                <a:latin typeface="맑은 고딕" panose="020B0503020000020004" pitchFamily="34" charset="-127"/>
                <a:ea typeface="+mn-ea"/>
                <a:cs typeface="Times New Roman" panose="02020603050405020304" pitchFamily="18" charset="0"/>
              </a:rPr>
              <a:t>뿐만아니라</a:t>
            </a:r>
            <a:r>
              <a:rPr lang="en-US" altLang="ko-KR" sz="1200" kern="100" dirty="0">
                <a:effectLst/>
                <a:latin typeface="맑은 고딕" panose="020B0503020000020004" pitchFamily="34" charset="-127"/>
                <a:ea typeface="+mn-ea"/>
                <a:cs typeface="Times New Roman" panose="02020603050405020304" pitchFamily="18" charset="0"/>
              </a:rPr>
              <a:t>,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a:effectLst/>
                <a:latin typeface="맑은 고딕" panose="020B0503020000020004" pitchFamily="34" charset="-127"/>
                <a:ea typeface="+mn-ea"/>
                <a:cs typeface="Times New Roman" panose="02020603050405020304" pitchFamily="18" charset="0"/>
              </a:rPr>
              <a:t>의 좌표를 그냥 </a:t>
            </a:r>
            <a:r>
              <a:rPr lang="en-US"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로 고정하는 것이 아니라</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원래 </a:t>
            </a:r>
            <a:r>
              <a:rPr lang="en-US" altLang="ko-KR" sz="1200" kern="100" dirty="0">
                <a:effectLst/>
                <a:latin typeface="맑은 고딕" panose="020B0503020000020004" pitchFamily="34" charset="-127"/>
                <a:ea typeface="+mn-ea"/>
                <a:cs typeface="Times New Roman" panose="02020603050405020304" pitchFamily="18" charset="0"/>
              </a:rPr>
              <a:t>camera coordinates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d = -1, f = 1</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기준으로 </a:t>
            </a:r>
            <a:r>
              <a:rPr lang="en-US" altLang="ko-KR" sz="1200" kern="100" dirty="0">
                <a:effectLst/>
                <a:latin typeface="맑은 고딕" panose="020B0503020000020004" pitchFamily="34" charset="-127"/>
                <a:ea typeface="+mn-ea"/>
                <a:cs typeface="Times New Roman" panose="02020603050405020304" pitchFamily="18" charset="0"/>
              </a:rPr>
              <a:t>scale</a:t>
            </a:r>
            <a:r>
              <a:rPr lang="ko-KR" altLang="en-US" sz="1200" kern="100" dirty="0">
                <a:effectLst/>
                <a:latin typeface="맑은 고딕" panose="020B0503020000020004" pitchFamily="34" charset="-127"/>
                <a:ea typeface="+mn-ea"/>
                <a:cs typeface="Times New Roman" panose="02020603050405020304" pitchFamily="18" charset="0"/>
              </a:rPr>
              <a:t>해 줍니다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(X,Y)</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a:t>
            </a:r>
            <a:r>
              <a:rPr lang="en-US" altLang="ko-KR" sz="1200" kern="100" dirty="0" err="1">
                <a:effectLst/>
                <a:latin typeface="맑은 고딕" panose="020B0503020000020004" pitchFamily="34" charset="-127"/>
                <a:ea typeface="+mn-ea"/>
                <a:cs typeface="Times New Roman" panose="02020603050405020304" pitchFamily="18" charset="0"/>
              </a:rPr>
              <a:t>x,y</a:t>
            </a:r>
            <a:r>
              <a:rPr lang="en-US" altLang="ko-KR" sz="1200" kern="100" dirty="0">
                <a:effectLst/>
                <a:latin typeface="맑은 고딕" panose="020B0503020000020004" pitchFamily="34" charset="-127"/>
                <a:ea typeface="+mn-ea"/>
                <a:cs typeface="Times New Roman" panose="02020603050405020304" pitchFamily="18" charset="0"/>
              </a:rPr>
              <a:t>) normalized coordinates</a:t>
            </a:r>
            <a:r>
              <a:rPr lang="ko-KR" altLang="en-US" sz="1200" kern="100" dirty="0">
                <a:effectLst/>
                <a:latin typeface="맑은 고딕" panose="020B0503020000020004" pitchFamily="34" charset="-127"/>
                <a:ea typeface="+mn-ea"/>
                <a:cs typeface="Times New Roman" panose="02020603050405020304" pitchFamily="18" charset="0"/>
              </a:rPr>
              <a:t>라 하고</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view plane window</a:t>
            </a:r>
            <a:r>
              <a:rPr lang="ko-KR" altLang="en-US" sz="1200" kern="100" dirty="0">
                <a:effectLst/>
                <a:latin typeface="맑은 고딕" panose="020B0503020000020004" pitchFamily="34" charset="-127"/>
                <a:ea typeface="+mn-ea"/>
                <a:cs typeface="Times New Roman" panose="02020603050405020304" pitchFamily="18" charset="0"/>
              </a:rPr>
              <a:t>의 </a:t>
            </a:r>
            <a:r>
              <a:rPr lang="ko-KR" altLang="en-US" sz="1200" kern="100" dirty="0" err="1">
                <a:effectLst/>
                <a:latin typeface="맑은 고딕" panose="020B0503020000020004" pitchFamily="34" charset="-127"/>
                <a:ea typeface="+mn-ea"/>
                <a:cs typeface="Times New Roman" panose="02020603050405020304" pitchFamily="18" charset="0"/>
              </a:rPr>
              <a:t>한변의</a:t>
            </a:r>
            <a:r>
              <a:rPr lang="ko-KR" altLang="en-US" sz="1200" kern="100" dirty="0">
                <a:effectLst/>
                <a:latin typeface="맑은 고딕" panose="020B0503020000020004" pitchFamily="34" charset="-127"/>
                <a:ea typeface="+mn-ea"/>
                <a:cs typeface="Times New Roman" panose="02020603050405020304" pitchFamily="18" charset="0"/>
              </a:rPr>
              <a:t> 길이의 반을 </a:t>
            </a:r>
            <a:r>
              <a:rPr lang="en-US" altLang="ko-KR" sz="1200" kern="100" dirty="0">
                <a:effectLst/>
                <a:latin typeface="맑은 고딕" panose="020B0503020000020004" pitchFamily="34" charset="-127"/>
                <a:ea typeface="+mn-ea"/>
                <a:cs typeface="Times New Roman" panose="02020603050405020304" pitchFamily="18" charset="0"/>
              </a:rPr>
              <a:t>h</a:t>
            </a:r>
            <a:r>
              <a:rPr lang="ko-KR" altLang="en-US" sz="1200" kern="100" dirty="0">
                <a:effectLst/>
                <a:latin typeface="맑은 고딕" panose="020B0503020000020004" pitchFamily="34" charset="-127"/>
                <a:ea typeface="+mn-ea"/>
                <a:cs typeface="Times New Roman" panose="02020603050405020304" pitchFamily="18" charset="0"/>
              </a:rPr>
              <a:t>라 할 때</a:t>
            </a:r>
            <a:endParaRPr lang="en-US" altLang="ko-KR" sz="1200" kern="100" dirty="0">
              <a:effectLst/>
              <a:latin typeface="맑은 고딕" panose="020B0503020000020004" pitchFamily="34" charset="-127"/>
              <a:ea typeface="+mn-ea"/>
              <a:cs typeface="Times New Roman" panose="02020603050405020304" pitchFamily="18" charset="0"/>
            </a:endParaRP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(X,Y)</a:t>
            </a:r>
            <a:r>
              <a:rPr lang="ko-KR" altLang="en-US" sz="1200" kern="100" dirty="0">
                <a:effectLst/>
                <a:latin typeface="맑은 고딕" panose="020B0503020000020004" pitchFamily="34" charset="-127"/>
                <a:ea typeface="+mn-ea"/>
                <a:cs typeface="Times New Roman" panose="02020603050405020304" pitchFamily="18" charset="0"/>
              </a:rPr>
              <a:t>는 이와 같이 비례식으로 구할 수 있습니다</a:t>
            </a:r>
            <a:r>
              <a:rPr lang="en-US" altLang="ko-KR" sz="1200" kern="100" dirty="0">
                <a:effectLst/>
                <a:latin typeface="맑은 고딕" panose="020B0503020000020004" pitchFamily="34" charset="-127"/>
                <a:ea typeface="+mn-ea"/>
                <a:cs typeface="Times New Roman" panose="02020603050405020304" pitchFamily="18" charset="0"/>
              </a:rPr>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10</a:t>
            </a:fld>
            <a:endParaRPr lang="ko-KR" altLang="en-US"/>
          </a:p>
        </p:txBody>
      </p:sp>
    </p:spTree>
    <p:extLst>
      <p:ext uri="{BB962C8B-B14F-4D97-AF65-F5344CB8AC3E}">
        <p14:creationId xmlns:p14="http://schemas.microsoft.com/office/powerpoint/2010/main" val="326163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NDC</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[-1,1] </a:t>
            </a:r>
            <a:r>
              <a:rPr lang="ko-KR" altLang="en-US" sz="1200" kern="100" dirty="0">
                <a:effectLst/>
                <a:latin typeface="맑은 고딕" panose="020B0503020000020004" pitchFamily="34" charset="-127"/>
                <a:ea typeface="+mn-ea"/>
                <a:cs typeface="Times New Roman" panose="02020603050405020304" pitchFamily="18" charset="0"/>
              </a:rPr>
              <a:t>구간으로 </a:t>
            </a:r>
            <a:r>
              <a:rPr lang="ko-KR" altLang="en-US" sz="1200" kern="100" dirty="0" err="1">
                <a:effectLst/>
                <a:latin typeface="맑은 고딕" panose="020B0503020000020004" pitchFamily="34" charset="-127"/>
                <a:ea typeface="+mn-ea"/>
                <a:cs typeface="Times New Roman" panose="02020603050405020304" pitchFamily="18" charset="0"/>
              </a:rPr>
              <a:t>찌그려뜨려</a:t>
            </a:r>
            <a:r>
              <a:rPr lang="ko-KR" altLang="en-US" sz="1200" kern="100" dirty="0">
                <a:effectLst/>
                <a:latin typeface="맑은 고딕" panose="020B0503020000020004" pitchFamily="34" charset="-127"/>
                <a:ea typeface="+mn-ea"/>
                <a:cs typeface="Times New Roman" panose="02020603050405020304" pitchFamily="18" charset="0"/>
              </a:rPr>
              <a:t> 넣는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때</a:t>
            </a:r>
            <a:r>
              <a:rPr lang="en-US" altLang="ko-KR" sz="1200" kern="100" dirty="0">
                <a:effectLst/>
                <a:latin typeface="맑은 고딕" panose="020B0503020000020004" pitchFamily="34" charset="-127"/>
                <a:ea typeface="+mn-ea"/>
                <a:cs typeface="Times New Roman" panose="02020603050405020304" pitchFamily="18" charset="0"/>
              </a:rPr>
              <a:t>, d = -1, f = 1 </a:t>
            </a:r>
            <a:r>
              <a:rPr lang="ko-KR" altLang="en-US" sz="1200" kern="100" dirty="0">
                <a:effectLst/>
                <a:latin typeface="맑은 고딕" panose="020B0503020000020004" pitchFamily="34" charset="-127"/>
                <a:ea typeface="+mn-ea"/>
                <a:cs typeface="Times New Roman" panose="02020603050405020304" pitchFamily="18" charset="0"/>
              </a:rPr>
              <a:t>을 기준으로 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Z</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좌표라 합시다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Large Z</a:t>
            </a:r>
            <a:r>
              <a:rPr lang="ko-KR" altLang="en-US" sz="1200" kern="100" dirty="0">
                <a:effectLst/>
                <a:latin typeface="맑은 고딕" panose="020B0503020000020004" pitchFamily="34" charset="-127"/>
                <a:ea typeface="+mn-ea"/>
                <a:cs typeface="Times New Roman" panose="02020603050405020304" pitchFamily="18" charset="0"/>
              </a:rPr>
              <a:t>는 이와 같은 식으로 구할 수 있습니다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확인을 위해 </a:t>
            </a:r>
            <a:r>
              <a:rPr lang="en-US" altLang="ko-KR" sz="1200" kern="100" dirty="0" err="1">
                <a:effectLst/>
                <a:latin typeface="맑은 고딕" panose="020B0503020000020004" pitchFamily="34" charset="-127"/>
                <a:ea typeface="+mn-ea"/>
                <a:cs typeface="Times New Roman" panose="02020603050405020304" pitchFamily="18" charset="0"/>
              </a:rPr>
              <a:t>zc</a:t>
            </a:r>
            <a:r>
              <a:rPr lang="ko-KR" altLang="en-US" sz="1200" kern="100" dirty="0">
                <a:effectLst/>
                <a:latin typeface="맑은 고딕" panose="020B0503020000020004" pitchFamily="34" charset="-127"/>
                <a:ea typeface="+mn-ea"/>
                <a:cs typeface="Times New Roman" panose="02020603050405020304" pitchFamily="18" charset="0"/>
              </a:rPr>
              <a:t>에 </a:t>
            </a:r>
            <a:r>
              <a:rPr lang="en-US"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f</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넣어 보면</a:t>
            </a:r>
            <a:r>
              <a:rPr lang="en-US" altLang="ko-KR" sz="1200" kern="100" dirty="0">
                <a:effectLst/>
                <a:latin typeface="맑은 고딕" panose="020B0503020000020004" pitchFamily="34" charset="-127"/>
                <a:ea typeface="+mn-ea"/>
                <a:cs typeface="Times New Roman" panose="02020603050405020304" pitchFamily="18" charset="0"/>
              </a:rPr>
              <a:t>, large Z</a:t>
            </a:r>
            <a:r>
              <a:rPr lang="ko-KR" altLang="en-US" sz="1200" kern="100" dirty="0">
                <a:effectLst/>
                <a:latin typeface="맑은 고딕" panose="020B0503020000020004" pitchFamily="34" charset="-127"/>
                <a:ea typeface="+mn-ea"/>
                <a:cs typeface="Times New Roman" panose="02020603050405020304" pitchFamily="18" charset="0"/>
              </a:rPr>
              <a:t>는 각각 </a:t>
            </a:r>
            <a:r>
              <a:rPr lang="en-US" altLang="ko-KR" sz="1200" kern="100" dirty="0">
                <a:effectLst/>
                <a:latin typeface="맑은 고딕" panose="020B0503020000020004" pitchFamily="34" charset="-127"/>
                <a:ea typeface="+mn-ea"/>
                <a:cs typeface="Times New Roman" panose="02020603050405020304" pitchFamily="18" charset="0"/>
              </a:rPr>
              <a:t>0</a:t>
            </a:r>
            <a:r>
              <a:rPr lang="ko-KR" altLang="en-US" sz="1200" kern="100" dirty="0">
                <a:effectLst/>
                <a:latin typeface="맑은 고딕" panose="020B0503020000020004" pitchFamily="34" charset="-127"/>
                <a:ea typeface="+mn-ea"/>
                <a:cs typeface="Times New Roman" panose="02020603050405020304" pitchFamily="18" charset="0"/>
              </a:rPr>
              <a:t>와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a:effectLst/>
                <a:latin typeface="맑은 고딕" panose="020B0503020000020004" pitchFamily="34" charset="-127"/>
                <a:ea typeface="+mn-ea"/>
                <a:cs typeface="Times New Roman" panose="02020603050405020304" pitchFamily="18" charset="0"/>
              </a:rPr>
              <a:t>이 됩니다</a:t>
            </a:r>
            <a:r>
              <a:rPr lang="en-US" altLang="ko-KR" sz="1200" kern="100" dirty="0">
                <a:effectLst/>
                <a:latin typeface="맑은 고딕" panose="020B0503020000020004" pitchFamily="34" charset="-127"/>
                <a:ea typeface="+mn-ea"/>
                <a:cs typeface="Times New Roman" panose="02020603050405020304" pitchFamily="18" charset="0"/>
              </a:rPr>
              <a:t>.</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그렇다면 이 식을 어떻게 </a:t>
            </a:r>
            <a:r>
              <a:rPr lang="en-US" altLang="ko-KR" sz="1200" kern="100" dirty="0">
                <a:effectLst/>
                <a:latin typeface="맑은 고딕" panose="020B0503020000020004" pitchFamily="34" charset="-127"/>
                <a:ea typeface="+mn-ea"/>
                <a:cs typeface="Times New Roman" panose="02020603050405020304" pitchFamily="18" charset="0"/>
              </a:rPr>
              <a:t>4x4 matrix</a:t>
            </a:r>
            <a:r>
              <a:rPr lang="ko-KR" altLang="en-US" sz="1200" kern="100" dirty="0">
                <a:effectLst/>
                <a:latin typeface="맑은 고딕" panose="020B0503020000020004" pitchFamily="34" charset="-127"/>
                <a:ea typeface="+mn-ea"/>
                <a:cs typeface="Times New Roman" panose="02020603050405020304" pitchFamily="18" charset="0"/>
              </a:rPr>
              <a:t>에 표현할 수 있을까요</a:t>
            </a:r>
            <a:r>
              <a:rPr lang="en-US" altLang="ko-KR" sz="1200" kern="100" dirty="0">
                <a:effectLst/>
                <a:latin typeface="맑은 고딕" panose="020B0503020000020004" pitchFamily="34" charset="-127"/>
                <a:ea typeface="+mn-ea"/>
                <a:cs typeface="Times New Roman" panose="02020603050405020304" pitchFamily="18" charset="0"/>
              </a:rPr>
              <a:t>?</a:t>
            </a:r>
            <a:r>
              <a:rPr lang="ko-KR" altLang="en-US" sz="1200" kern="100" dirty="0">
                <a:effectLst/>
                <a:latin typeface="맑은 고딕" panose="020B0503020000020004" pitchFamily="34" charset="-127"/>
                <a:ea typeface="+mn-ea"/>
                <a:cs typeface="Times New Roman" panose="02020603050405020304" pitchFamily="18" charset="0"/>
              </a:rPr>
              <a:t> </a:t>
            </a:r>
            <a:endParaRPr lang="en-US"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11</a:t>
            </a:fld>
            <a:endParaRPr lang="ko-KR" altLang="en-US"/>
          </a:p>
        </p:txBody>
      </p:sp>
    </p:spTree>
    <p:extLst>
      <p:ext uri="{BB962C8B-B14F-4D97-AF65-F5344CB8AC3E}">
        <p14:creationId xmlns:p14="http://schemas.microsoft.com/office/powerpoint/2010/main" val="316701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indent="-228600">
              <a:buFont typeface="+mj-lt"/>
              <a:buAutoNum type="arabicPeriod"/>
            </a:pPr>
            <a:r>
              <a:rPr lang="ko-KR" altLang="en-US" dirty="0"/>
              <a:t>이제 </a:t>
            </a:r>
            <a:r>
              <a:rPr lang="en" altLang="ko-KR" dirty="0"/>
              <a:t>normalization</a:t>
            </a:r>
            <a:r>
              <a:rPr lang="ko-KR" altLang="en-US" dirty="0"/>
              <a:t>을 포함하는 모든 과정을 </a:t>
            </a:r>
            <a:r>
              <a:rPr lang="en" altLang="ko-KR" dirty="0"/>
              <a:t>perspective transformation</a:t>
            </a:r>
            <a:r>
              <a:rPr lang="ko-KR" altLang="en-US" dirty="0"/>
              <a:t>에 합쳐 봅니다</a:t>
            </a:r>
            <a:r>
              <a:rPr lang="en-US" altLang="ko-KR" dirty="0"/>
              <a:t>. </a:t>
            </a:r>
          </a:p>
          <a:p>
            <a:pPr marL="228600" indent="-228600">
              <a:buFont typeface="+mj-lt"/>
              <a:buAutoNum type="arabicPeriod"/>
            </a:pPr>
            <a:r>
              <a:rPr lang="en" altLang="ko-KR" dirty="0"/>
              <a:t>Canonical form </a:t>
            </a:r>
            <a:r>
              <a:rPr lang="ko-KR" altLang="en-US" dirty="0"/>
              <a:t>의 좌표는 </a:t>
            </a:r>
            <a:r>
              <a:rPr lang="en" altLang="ko-KR" dirty="0"/>
              <a:t>homogeneous coordinates</a:t>
            </a:r>
            <a:r>
              <a:rPr lang="ko-KR" altLang="en-US" dirty="0"/>
              <a:t>인 </a:t>
            </a:r>
            <a:r>
              <a:rPr lang="en" altLang="ko-KR" dirty="0"/>
              <a:t>[X, Y, Z, W] </a:t>
            </a:r>
            <a:r>
              <a:rPr lang="ko-KR" altLang="en-US" dirty="0"/>
              <a:t>로 나타낼 수 있습니다</a:t>
            </a:r>
            <a:r>
              <a:rPr lang="en-US" altLang="ko-KR" dirty="0"/>
              <a:t>. </a:t>
            </a:r>
          </a:p>
          <a:p>
            <a:pPr marL="228600" indent="-228600">
              <a:buFont typeface="+mj-lt"/>
              <a:buAutoNum type="arabicPeriod"/>
            </a:pPr>
            <a:r>
              <a:rPr lang="ko-KR" altLang="en-US" dirty="0"/>
              <a:t>따라서</a:t>
            </a:r>
            <a:r>
              <a:rPr lang="en-US" altLang="ko-KR" dirty="0"/>
              <a:t>, </a:t>
            </a:r>
            <a:r>
              <a:rPr lang="en" altLang="ko-KR" dirty="0"/>
              <a:t>perspective transform matrix</a:t>
            </a:r>
            <a:r>
              <a:rPr lang="ko-KR" altLang="en-US" dirty="0"/>
              <a:t>는 이와 같습니다</a:t>
            </a:r>
            <a:r>
              <a:rPr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12</a:t>
            </a:fld>
            <a:endParaRPr lang="ko-KR" altLang="en-US"/>
          </a:p>
        </p:txBody>
      </p:sp>
    </p:spTree>
    <p:extLst>
      <p:ext uri="{BB962C8B-B14F-4D97-AF65-F5344CB8AC3E}">
        <p14:creationId xmlns:p14="http://schemas.microsoft.com/office/powerpoint/2010/main" val="265194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mat4</a:t>
            </a:r>
            <a:r>
              <a:rPr kumimoji="1" lang="ko-KR" altLang="en-US" dirty="0"/>
              <a:t>의 </a:t>
            </a:r>
            <a:r>
              <a:rPr kumimoji="1" lang="en-US" altLang="ko-KR" dirty="0"/>
              <a:t>function</a:t>
            </a:r>
            <a:r>
              <a:rPr kumimoji="1" lang="ko-KR" altLang="en-US" dirty="0"/>
              <a:t>을 이용하여 </a:t>
            </a:r>
            <a:r>
              <a:rPr kumimoji="1" lang="en-US" altLang="ko-KR" dirty="0"/>
              <a:t>perspective matrix</a:t>
            </a:r>
            <a:r>
              <a:rPr kumimoji="1" lang="ko-KR" altLang="en-US" dirty="0"/>
              <a:t>도 쉽게 정의할 수 있습니다</a:t>
            </a:r>
            <a:r>
              <a:rPr kumimoji="1" lang="en-US" altLang="ko-KR" dirty="0"/>
              <a:t>. </a:t>
            </a:r>
          </a:p>
          <a:p>
            <a:r>
              <a:rPr kumimoji="1" lang="en-US" altLang="ko-KR" dirty="0"/>
              <a:t>mat4.perspective </a:t>
            </a:r>
            <a:r>
              <a:rPr kumimoji="1" lang="ko-KR" altLang="en-US" dirty="0"/>
              <a:t>함수를 이용하는 것입니다</a:t>
            </a:r>
            <a:r>
              <a:rPr kumimoji="1" lang="en-US" altLang="ko-KR" dirty="0"/>
              <a:t>.</a:t>
            </a:r>
          </a:p>
          <a:p>
            <a:r>
              <a:rPr kumimoji="1" lang="ko-KR" altLang="en-US" dirty="0"/>
              <a:t>첫번째 </a:t>
            </a:r>
            <a:r>
              <a:rPr kumimoji="1" lang="en-US" altLang="ko-KR" dirty="0"/>
              <a:t>parameter</a:t>
            </a:r>
            <a:r>
              <a:rPr kumimoji="1" lang="ko-KR" altLang="en-US" dirty="0"/>
              <a:t>인 </a:t>
            </a:r>
            <a:r>
              <a:rPr kumimoji="1" lang="en-US" altLang="ko-KR" dirty="0" err="1"/>
              <a:t>output_matrix</a:t>
            </a:r>
            <a:r>
              <a:rPr kumimoji="1" lang="ko-KR" altLang="en-US" dirty="0"/>
              <a:t>는 </a:t>
            </a:r>
            <a:r>
              <a:rPr kumimoji="1" lang="en-US" altLang="ko-KR" dirty="0"/>
              <a:t>output</a:t>
            </a:r>
            <a:r>
              <a:rPr kumimoji="1" lang="ko-KR" altLang="en-US" dirty="0"/>
              <a:t>이 될 </a:t>
            </a:r>
            <a:r>
              <a:rPr kumimoji="1" lang="en-US" altLang="ko-KR" dirty="0"/>
              <a:t>perspective matrix</a:t>
            </a:r>
            <a:r>
              <a:rPr kumimoji="1" lang="ko-KR" altLang="en-US" dirty="0"/>
              <a:t>의 이름</a:t>
            </a:r>
            <a:r>
              <a:rPr kumimoji="1" lang="en-US" altLang="ko-KR" dirty="0"/>
              <a:t>, </a:t>
            </a:r>
            <a:r>
              <a:rPr kumimoji="1" lang="en-US" altLang="ko-KR" dirty="0" err="1"/>
              <a:t>fov</a:t>
            </a:r>
            <a:r>
              <a:rPr kumimoji="1" lang="ko-KR" altLang="en-US" dirty="0"/>
              <a:t>는 </a:t>
            </a:r>
            <a:r>
              <a:rPr kumimoji="1" lang="en-US" altLang="ko-KR" dirty="0"/>
              <a:t>field of view</a:t>
            </a:r>
            <a:r>
              <a:rPr kumimoji="1" lang="ko-KR" altLang="en-US" dirty="0"/>
              <a:t>의 약자로써 얼마나 넓은 범위를 </a:t>
            </a:r>
            <a:r>
              <a:rPr kumimoji="1" lang="en-US" altLang="ko-KR" dirty="0"/>
              <a:t>view</a:t>
            </a:r>
            <a:r>
              <a:rPr kumimoji="1" lang="ko-KR" altLang="en-US" dirty="0"/>
              <a:t>에 담을 수 있는지 그 각도를 나타냅니다</a:t>
            </a:r>
            <a:r>
              <a:rPr kumimoji="1" lang="en-US" altLang="ko-KR" dirty="0"/>
              <a:t>. </a:t>
            </a:r>
          </a:p>
          <a:p>
            <a:r>
              <a:rPr kumimoji="1" lang="en-US" altLang="ko-KR" dirty="0" err="1"/>
              <a:t>fov</a:t>
            </a:r>
            <a:r>
              <a:rPr kumimoji="1" lang="ko-KR" altLang="en-US" dirty="0"/>
              <a:t>는 </a:t>
            </a:r>
            <a:r>
              <a:rPr kumimoji="1" lang="ko-KR" altLang="en-US" dirty="0" err="1"/>
              <a:t>그림에서와</a:t>
            </a:r>
            <a:r>
              <a:rPr kumimoji="1" lang="ko-KR" altLang="en-US" dirty="0"/>
              <a:t> 같이 </a:t>
            </a:r>
            <a:r>
              <a:rPr kumimoji="1" lang="en-US" altLang="ko-KR" dirty="0"/>
              <a:t>y</a:t>
            </a:r>
            <a:r>
              <a:rPr kumimoji="1" lang="ko-KR" altLang="en-US" dirty="0"/>
              <a:t>방향의 </a:t>
            </a:r>
            <a:r>
              <a:rPr kumimoji="1" lang="en-US" altLang="ko-KR" dirty="0"/>
              <a:t>view volume </a:t>
            </a:r>
            <a:r>
              <a:rPr kumimoji="1" lang="ko-KR" altLang="en-US" dirty="0"/>
              <a:t>각도를 나타냅니다</a:t>
            </a:r>
            <a:r>
              <a:rPr kumimoji="1" lang="en-US" altLang="ko-KR" dirty="0"/>
              <a:t>. </a:t>
            </a:r>
          </a:p>
          <a:p>
            <a:r>
              <a:rPr kumimoji="1" lang="en-US" altLang="ko-KR" dirty="0"/>
              <a:t>aspect ratio</a:t>
            </a:r>
            <a:r>
              <a:rPr kumimoji="1" lang="ko-KR" altLang="en-US" dirty="0"/>
              <a:t>는 </a:t>
            </a:r>
            <a:r>
              <a:rPr kumimoji="1" lang="en-US" altLang="ko-KR" dirty="0"/>
              <a:t>width / height </a:t>
            </a:r>
            <a:r>
              <a:rPr kumimoji="1" lang="ko-KR" altLang="en-US" dirty="0" err="1"/>
              <a:t>를</a:t>
            </a:r>
            <a:r>
              <a:rPr kumimoji="1" lang="ko-KR" altLang="en-US" dirty="0"/>
              <a:t> 나타냅니다</a:t>
            </a:r>
            <a:r>
              <a:rPr kumimoji="1" lang="en-US" altLang="ko-KR" dirty="0"/>
              <a:t>. </a:t>
            </a:r>
          </a:p>
          <a:p>
            <a:r>
              <a:rPr kumimoji="1" lang="en-US" altLang="ko-KR" dirty="0"/>
              <a:t>near</a:t>
            </a:r>
            <a:r>
              <a:rPr kumimoji="1" lang="ko-KR" altLang="en-US" dirty="0"/>
              <a:t>와 </a:t>
            </a:r>
            <a:r>
              <a:rPr kumimoji="1" lang="en-US" altLang="ko-KR" dirty="0"/>
              <a:t>far</a:t>
            </a:r>
            <a:r>
              <a:rPr kumimoji="1" lang="ko-KR" altLang="en-US" dirty="0"/>
              <a:t>는 카메라로 </a:t>
            </a:r>
            <a:r>
              <a:rPr kumimoji="1" lang="ko-KR" altLang="en-US" dirty="0" err="1"/>
              <a:t>부터</a:t>
            </a:r>
            <a:r>
              <a:rPr kumimoji="1" lang="ko-KR" altLang="en-US" dirty="0"/>
              <a:t> </a:t>
            </a:r>
            <a:r>
              <a:rPr kumimoji="1" lang="en-US" altLang="ko-KR" dirty="0"/>
              <a:t>near plane</a:t>
            </a:r>
            <a:r>
              <a:rPr kumimoji="1" lang="ko-KR" altLang="en-US" dirty="0"/>
              <a:t>과 </a:t>
            </a:r>
            <a:r>
              <a:rPr kumimoji="1" lang="en-US" altLang="ko-KR" dirty="0"/>
              <a:t>far plane</a:t>
            </a:r>
            <a:r>
              <a:rPr kumimoji="1" lang="ko-KR" altLang="en-US" dirty="0"/>
              <a:t>까지의 거리를 나타냅니다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13</a:t>
            </a:fld>
            <a:endParaRPr lang="ko-KR" altLang="en-US"/>
          </a:p>
        </p:txBody>
      </p:sp>
    </p:spTree>
    <p:extLst>
      <p:ext uri="{BB962C8B-B14F-4D97-AF65-F5344CB8AC3E}">
        <p14:creationId xmlns:p14="http://schemas.microsoft.com/office/powerpoint/2010/main" val="2912707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이 유용한 것은 여러가지 이유가 있습니다만</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가장 대표적인 것은 여기에서 보여드리는 것처럼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을 이용하면 </a:t>
            </a:r>
            <a:r>
              <a:rPr lang="en-US" altLang="ko-KR" sz="1200" kern="100" dirty="0">
                <a:effectLst/>
                <a:latin typeface="맑은 고딕" panose="020B0503020000020004" pitchFamily="34" charset="-127"/>
                <a:ea typeface="+mn-ea"/>
                <a:cs typeface="Times New Roman" panose="02020603050405020304" pitchFamily="18" charset="0"/>
              </a:rPr>
              <a:t>clipping</a:t>
            </a:r>
            <a:r>
              <a:rPr lang="ko-KR" altLang="en-US" sz="1200" kern="100" dirty="0">
                <a:effectLst/>
                <a:latin typeface="맑은 고딕" panose="020B0503020000020004" pitchFamily="34" charset="-127"/>
                <a:ea typeface="+mn-ea"/>
                <a:cs typeface="Times New Roman" panose="02020603050405020304" pitchFamily="18" charset="0"/>
              </a:rPr>
              <a:t>을 쉽게 할 수 있다는 점 일 것입니다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US" altLang="ko-KR" sz="1200" kern="100" dirty="0">
                <a:effectLst/>
                <a:latin typeface="맑은 고딕" panose="020B0503020000020004" pitchFamily="34" charset="-127"/>
                <a:ea typeface="+mn-ea"/>
                <a:cs typeface="Times New Roman" panose="02020603050405020304" pitchFamily="18" charset="0"/>
              </a:rPr>
              <a:t>Normalized </a:t>
            </a:r>
            <a:r>
              <a:rPr lang="ko-KR" altLang="en-US" sz="1200" kern="100" dirty="0">
                <a:effectLst/>
                <a:latin typeface="맑은 고딕" panose="020B0503020000020004" pitchFamily="34" charset="-127"/>
                <a:ea typeface="+mn-ea"/>
                <a:cs typeface="Times New Roman" panose="02020603050405020304" pitchFamily="18" charset="0"/>
              </a:rPr>
              <a:t>되지 않은 경우의 </a:t>
            </a:r>
            <a:r>
              <a:rPr lang="en-US" altLang="ko-KR" sz="1200" kern="100" dirty="0">
                <a:effectLst/>
                <a:latin typeface="맑은 고딕" panose="020B0503020000020004" pitchFamily="34" charset="-127"/>
                <a:ea typeface="+mn-ea"/>
                <a:cs typeface="Times New Roman" panose="02020603050405020304" pitchFamily="18" charset="0"/>
              </a:rPr>
              <a:t>clipping test</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가정해 봅시다</a:t>
            </a:r>
            <a:r>
              <a:rPr lang="en-US" altLang="ko-KR" sz="1200" kern="100" dirty="0">
                <a:effectLst/>
                <a:latin typeface="맑은 고딕" panose="020B0503020000020004" pitchFamily="34" charset="-127"/>
                <a:ea typeface="+mn-ea"/>
                <a:cs typeface="Times New Roman" panose="02020603050405020304" pitchFamily="18" charset="0"/>
              </a:rPr>
              <a:t>. point</a:t>
            </a:r>
            <a:r>
              <a:rPr lang="ko-KR" altLang="en-US" sz="1200" kern="100" dirty="0">
                <a:effectLst/>
                <a:latin typeface="맑은 고딕" panose="020B0503020000020004" pitchFamily="34" charset="-127"/>
                <a:ea typeface="+mn-ea"/>
                <a:cs typeface="Times New Roman" panose="02020603050405020304" pitchFamily="18" charset="0"/>
              </a:rPr>
              <a:t>가 </a:t>
            </a:r>
            <a:r>
              <a:rPr lang="en-US" altLang="ko-KR" sz="1200" kern="100" dirty="0">
                <a:effectLst/>
                <a:latin typeface="맑은 고딕" panose="020B0503020000020004" pitchFamily="34" charset="-127"/>
                <a:ea typeface="+mn-ea"/>
                <a:cs typeface="Times New Roman" panose="02020603050405020304" pitchFamily="18" charset="0"/>
              </a:rPr>
              <a:t>view frustum </a:t>
            </a:r>
            <a:r>
              <a:rPr lang="ko-KR" altLang="en-US" sz="1200" kern="100" dirty="0">
                <a:effectLst/>
                <a:latin typeface="맑은 고딕" panose="020B0503020000020004" pitchFamily="34" charset="-127"/>
                <a:ea typeface="+mn-ea"/>
                <a:cs typeface="Times New Roman" panose="02020603050405020304" pitchFamily="18" charset="0"/>
              </a:rPr>
              <a:t>안에 있는지를 </a:t>
            </a:r>
            <a:r>
              <a:rPr lang="en-US" altLang="ko-KR" sz="1200" kern="100" dirty="0">
                <a:effectLst/>
                <a:latin typeface="맑은 고딕" panose="020B0503020000020004" pitchFamily="34" charset="-127"/>
                <a:ea typeface="+mn-ea"/>
                <a:cs typeface="Times New Roman" panose="02020603050405020304" pitchFamily="18" charset="0"/>
              </a:rPr>
              <a:t>test</a:t>
            </a:r>
            <a:r>
              <a:rPr lang="ko-KR" altLang="en-US" sz="1200" kern="100" dirty="0">
                <a:effectLst/>
                <a:latin typeface="맑은 고딕" panose="020B0503020000020004" pitchFamily="34" charset="-127"/>
                <a:ea typeface="+mn-ea"/>
                <a:cs typeface="Times New Roman" panose="02020603050405020304" pitchFamily="18" charset="0"/>
              </a:rPr>
              <a:t>하기 위해 </a:t>
            </a:r>
            <a:r>
              <a:rPr lang="en-US" altLang="ko-KR" sz="1200" kern="100" dirty="0">
                <a:effectLst/>
                <a:latin typeface="맑은 고딕" panose="020B0503020000020004" pitchFamily="34" charset="-127"/>
                <a:ea typeface="+mn-ea"/>
                <a:cs typeface="Times New Roman" panose="02020603050405020304" pitchFamily="18" charset="0"/>
              </a:rPr>
              <a:t>view frustum</a:t>
            </a:r>
            <a:r>
              <a:rPr lang="ko-KR" altLang="en-US" sz="1200" kern="100" dirty="0">
                <a:effectLst/>
                <a:latin typeface="맑은 고딕" panose="020B0503020000020004" pitchFamily="34" charset="-127"/>
                <a:ea typeface="+mn-ea"/>
                <a:cs typeface="Times New Roman" panose="02020603050405020304" pitchFamily="18" charset="0"/>
              </a:rPr>
              <a:t>의 경계를 이루는 평면들에 대해 </a:t>
            </a:r>
            <a:r>
              <a:rPr lang="en-US" altLang="ko-KR" sz="1200" kern="100" dirty="0">
                <a:effectLst/>
                <a:latin typeface="맑은 고딕" panose="020B0503020000020004" pitchFamily="34" charset="-127"/>
                <a:ea typeface="+mn-ea"/>
                <a:cs typeface="Times New Roman" panose="02020603050405020304" pitchFamily="18" charset="0"/>
              </a:rPr>
              <a:t>point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in/out test</a:t>
            </a:r>
            <a:r>
              <a:rPr lang="ko-KR" altLang="en-US" sz="1200" kern="100" dirty="0" err="1">
                <a:effectLst/>
                <a:latin typeface="맑은 고딕" panose="020B0503020000020004" pitchFamily="34" charset="-127"/>
                <a:ea typeface="+mn-ea"/>
                <a:cs typeface="Times New Roman" panose="02020603050405020304" pitchFamily="18" charset="0"/>
              </a:rPr>
              <a:t>를</a:t>
            </a:r>
            <a:r>
              <a:rPr lang="ko-KR" altLang="en-US" sz="1200" kern="100" dirty="0">
                <a:effectLst/>
                <a:latin typeface="맑은 고딕" panose="020B0503020000020004" pitchFamily="34" charset="-127"/>
                <a:ea typeface="+mn-ea"/>
                <a:cs typeface="Times New Roman" panose="02020603050405020304" pitchFamily="18" charset="0"/>
              </a:rPr>
              <a:t> 해야 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 </a:t>
            </a:r>
            <a:r>
              <a:rPr lang="en-US" altLang="ko-KR" sz="1200" kern="100" dirty="0">
                <a:effectLst/>
                <a:latin typeface="맑은 고딕" panose="020B0503020000020004" pitchFamily="34" charset="-127"/>
                <a:ea typeface="+mn-ea"/>
                <a:cs typeface="Times New Roman" panose="02020603050405020304" pitchFamily="18" charset="0"/>
              </a:rPr>
              <a:t>in/out</a:t>
            </a:r>
            <a:r>
              <a:rPr lang="ko-KR" altLang="en-US" sz="1200" kern="100" dirty="0">
                <a:effectLst/>
                <a:latin typeface="맑은 고딕" panose="020B0503020000020004" pitchFamily="34" charset="-127"/>
                <a:ea typeface="+mn-ea"/>
                <a:cs typeface="Times New Roman" panose="02020603050405020304" pitchFamily="18" charset="0"/>
              </a:rPr>
              <a:t>에 걸쳐 있는 </a:t>
            </a: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en-US" sz="1200" kern="100" dirty="0">
                <a:effectLst/>
                <a:latin typeface="맑은 고딕" panose="020B0503020000020004" pitchFamily="34" charset="-127"/>
                <a:ea typeface="+mn-ea"/>
                <a:cs typeface="Times New Roman" panose="02020603050405020304" pitchFamily="18" charset="0"/>
              </a:rPr>
              <a:t>의 </a:t>
            </a:r>
            <a:r>
              <a:rPr lang="en-US" altLang="ko-KR" sz="1200" kern="100" dirty="0">
                <a:effectLst/>
                <a:latin typeface="맑은 고딕" panose="020B0503020000020004" pitchFamily="34" charset="-127"/>
                <a:ea typeface="+mn-ea"/>
                <a:cs typeface="Times New Roman" panose="02020603050405020304" pitchFamily="18" charset="0"/>
              </a:rPr>
              <a:t>in-part</a:t>
            </a:r>
            <a:r>
              <a:rPr lang="ko-KR" altLang="en-US" sz="1200" kern="100" dirty="0">
                <a:effectLst/>
                <a:latin typeface="맑은 고딕" panose="020B0503020000020004" pitchFamily="34" charset="-127"/>
                <a:ea typeface="+mn-ea"/>
                <a:cs typeface="Times New Roman" panose="02020603050405020304" pitchFamily="18" charset="0"/>
              </a:rPr>
              <a:t>만을 구하기 위해 평면과 </a:t>
            </a:r>
            <a:r>
              <a:rPr lang="en-US" altLang="ko-KR" sz="1200" kern="100" dirty="0">
                <a:effectLst/>
                <a:latin typeface="맑은 고딕" panose="020B0503020000020004" pitchFamily="34" charset="-127"/>
                <a:ea typeface="+mn-ea"/>
                <a:cs typeface="Times New Roman" panose="02020603050405020304" pitchFamily="18" charset="0"/>
              </a:rPr>
              <a:t>object</a:t>
            </a:r>
            <a:r>
              <a:rPr lang="ko-KR" altLang="en-US" sz="1200" kern="100" dirty="0">
                <a:effectLst/>
                <a:latin typeface="맑은 고딕" panose="020B0503020000020004" pitchFamily="34" charset="-127"/>
                <a:ea typeface="+mn-ea"/>
                <a:cs typeface="Times New Roman" panose="02020603050405020304" pitchFamily="18" charset="0"/>
              </a:rPr>
              <a:t>간의 </a:t>
            </a:r>
            <a:r>
              <a:rPr lang="en-US" altLang="ko-KR" sz="1200" kern="100" dirty="0">
                <a:effectLst/>
                <a:latin typeface="맑은 고딕" panose="020B0503020000020004" pitchFamily="34" charset="-127"/>
                <a:ea typeface="+mn-ea"/>
                <a:cs typeface="Times New Roman" panose="02020603050405020304" pitchFamily="18" charset="0"/>
              </a:rPr>
              <a:t>intersection</a:t>
            </a:r>
            <a:r>
              <a:rPr lang="ko-KR" altLang="en-US" sz="1200" kern="100" dirty="0">
                <a:effectLst/>
                <a:latin typeface="맑은 고딕" panose="020B0503020000020004" pitchFamily="34" charset="-127"/>
                <a:ea typeface="+mn-ea"/>
                <a:cs typeface="Times New Roman" panose="02020603050405020304" pitchFamily="18" charset="0"/>
              </a:rPr>
              <a:t>도 구해야 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 계산은 꽤 복잡하며 시간도 많이 걸립니다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ko-KR" altLang="en-US" sz="1200" kern="100" dirty="0">
                <a:effectLst/>
                <a:latin typeface="맑은 고딕" panose="020B0503020000020004" pitchFamily="34" charset="-127"/>
                <a:ea typeface="+mn-ea"/>
                <a:cs typeface="Times New Roman" panose="02020603050405020304" pitchFamily="18" charset="0"/>
              </a:rPr>
              <a:t>반면에 </a:t>
            </a:r>
            <a:r>
              <a:rPr lang="en-US" altLang="ko-KR" sz="1200" kern="100" dirty="0">
                <a:effectLst/>
                <a:latin typeface="맑은 고딕" panose="020B0503020000020004" pitchFamily="34" charset="-127"/>
                <a:ea typeface="+mn-ea"/>
                <a:cs typeface="Times New Roman" panose="02020603050405020304" pitchFamily="18" charset="0"/>
              </a:rPr>
              <a:t>canonical form</a:t>
            </a:r>
            <a:r>
              <a:rPr lang="ko-KR" altLang="en-US" sz="1200" kern="100" dirty="0">
                <a:effectLst/>
                <a:latin typeface="맑은 고딕" panose="020B0503020000020004" pitchFamily="34" charset="-127"/>
                <a:ea typeface="+mn-ea"/>
                <a:cs typeface="Times New Roman" panose="02020603050405020304" pitchFamily="18" charset="0"/>
              </a:rPr>
              <a:t>을 사용하면 어떻습니까</a:t>
            </a:r>
            <a:r>
              <a:rPr lang="en-US" altLang="ko-KR" sz="1200" kern="100" dirty="0">
                <a:effectLst/>
                <a:latin typeface="맑은 고딕" panose="020B0503020000020004" pitchFamily="34" charset="-127"/>
                <a:ea typeface="+mn-ea"/>
                <a:cs typeface="Times New Roman" panose="02020603050405020304" pitchFamily="18" charset="0"/>
              </a:rPr>
              <a:t>? point in/out test</a:t>
            </a:r>
            <a:r>
              <a:rPr lang="ko-KR" altLang="en-US" sz="1200" kern="100" dirty="0">
                <a:effectLst/>
                <a:latin typeface="맑은 고딕" panose="020B0503020000020004" pitchFamily="34" charset="-127"/>
                <a:ea typeface="+mn-ea"/>
                <a:cs typeface="Times New Roman" panose="02020603050405020304" pitchFamily="18" charset="0"/>
              </a:rPr>
              <a:t>는 </a:t>
            </a:r>
            <a:r>
              <a:rPr lang="en-US" altLang="ko-KR" sz="1200" kern="100" dirty="0">
                <a:effectLst/>
                <a:latin typeface="맑은 고딕" panose="020B0503020000020004" pitchFamily="34" charset="-127"/>
                <a:ea typeface="+mn-ea"/>
                <a:cs typeface="Times New Roman" panose="02020603050405020304" pitchFamily="18" charset="0"/>
              </a:rPr>
              <a:t>x </a:t>
            </a:r>
            <a:r>
              <a:rPr lang="ko-KR" altLang="en-US" sz="1200" kern="100" dirty="0">
                <a:effectLst/>
                <a:latin typeface="맑은 고딕" panose="020B0503020000020004" pitchFamily="34" charset="-127"/>
                <a:ea typeface="+mn-ea"/>
                <a:cs typeface="Times New Roman" panose="02020603050405020304" pitchFamily="18" charset="0"/>
              </a:rPr>
              <a:t>또는 </a:t>
            </a:r>
            <a:r>
              <a:rPr lang="en-US" altLang="ko-KR" sz="1200" kern="100" dirty="0">
                <a:effectLst/>
                <a:latin typeface="맑은 고딕" panose="020B0503020000020004" pitchFamily="34" charset="-127"/>
                <a:ea typeface="+mn-ea"/>
                <a:cs typeface="Times New Roman" panose="02020603050405020304" pitchFamily="18" charset="0"/>
              </a:rPr>
              <a:t>y</a:t>
            </a:r>
            <a:r>
              <a:rPr lang="ko-KR" altLang="en-US" sz="1200" kern="100" dirty="0">
                <a:effectLst/>
                <a:latin typeface="맑은 고딕" panose="020B0503020000020004" pitchFamily="34" charset="-127"/>
                <a:ea typeface="+mn-ea"/>
                <a:cs typeface="Times New Roman" panose="02020603050405020304" pitchFamily="18" charset="0"/>
              </a:rPr>
              <a:t>좌표가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err="1">
                <a:effectLst/>
                <a:latin typeface="맑은 고딕" panose="020B0503020000020004" pitchFamily="34" charset="-127"/>
                <a:ea typeface="+mn-ea"/>
                <a:cs typeface="Times New Roman" panose="02020603050405020304" pitchFamily="18" charset="0"/>
              </a:rPr>
              <a:t>부터</a:t>
            </a:r>
            <a:r>
              <a:rPr lang="ko-KR" altLang="en-US" sz="1200" kern="100" dirty="0">
                <a:effectLst/>
                <a:latin typeface="맑은 고딕" panose="020B0503020000020004" pitchFamily="34" charset="-127"/>
                <a:ea typeface="+mn-ea"/>
                <a:cs typeface="Times New Roman" panose="02020603050405020304" pitchFamily="18" charset="0"/>
              </a:rPr>
              <a:t> </a:t>
            </a:r>
            <a:r>
              <a:rPr lang="en-US" altLang="ko-KR" sz="1200" kern="100" dirty="0">
                <a:effectLst/>
                <a:latin typeface="맑은 고딕" panose="020B0503020000020004" pitchFamily="34" charset="-127"/>
                <a:ea typeface="+mn-ea"/>
                <a:cs typeface="Times New Roman" panose="02020603050405020304" pitchFamily="18" charset="0"/>
              </a:rPr>
              <a:t>1</a:t>
            </a:r>
            <a:r>
              <a:rPr lang="ko-KR" altLang="en-US" sz="1200" kern="100" dirty="0">
                <a:effectLst/>
                <a:latin typeface="맑은 고딕" panose="020B0503020000020004" pitchFamily="34" charset="-127"/>
                <a:ea typeface="+mn-ea"/>
                <a:cs typeface="Times New Roman" panose="02020603050405020304" pitchFamily="18" charset="0"/>
              </a:rPr>
              <a:t>사이에 있는지 </a:t>
            </a:r>
            <a:r>
              <a:rPr lang="en-US" altLang="ko-KR" sz="1200" kern="100" dirty="0">
                <a:effectLst/>
                <a:latin typeface="맑은 고딕" panose="020B0503020000020004" pitchFamily="34" charset="-127"/>
                <a:ea typeface="+mn-ea"/>
                <a:cs typeface="Times New Roman" panose="02020603050405020304" pitchFamily="18" charset="0"/>
              </a:rPr>
              <a:t>test</a:t>
            </a:r>
            <a:r>
              <a:rPr lang="ko-KR" altLang="en-US" sz="1200" kern="100" dirty="0">
                <a:effectLst/>
                <a:latin typeface="맑은 고딕" panose="020B0503020000020004" pitchFamily="34" charset="-127"/>
                <a:ea typeface="+mn-ea"/>
                <a:cs typeface="Times New Roman" panose="02020603050405020304" pitchFamily="18" charset="0"/>
              </a:rPr>
              <a:t>하는 것이 되므로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매우 간단합니다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또한</a:t>
            </a:r>
            <a:r>
              <a:rPr lang="en-US" altLang="ko-KR" sz="1200" kern="100" dirty="0">
                <a:effectLst/>
                <a:latin typeface="맑은 고딕" panose="020B0503020000020004" pitchFamily="34" charset="-127"/>
                <a:ea typeface="+mn-ea"/>
                <a:cs typeface="Times New Roman" panose="02020603050405020304" pitchFamily="18" charset="0"/>
              </a:rPr>
              <a:t>, Intersection </a:t>
            </a:r>
            <a:r>
              <a:rPr lang="ko-KR" altLang="en-US" sz="1200" kern="100" dirty="0">
                <a:effectLst/>
                <a:latin typeface="맑은 고딕" panose="020B0503020000020004" pitchFamily="34" charset="-127"/>
                <a:ea typeface="+mn-ea"/>
                <a:cs typeface="Times New Roman" panose="02020603050405020304" pitchFamily="18" charset="0"/>
              </a:rPr>
              <a:t>계산도 훨씬 간단해 집니다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이렇듯</a:t>
            </a:r>
            <a:r>
              <a:rPr lang="en-US" altLang="ko-KR" sz="1200" kern="100" dirty="0">
                <a:effectLst/>
                <a:latin typeface="맑은 고딕" panose="020B0503020000020004" pitchFamily="34" charset="-127"/>
                <a:ea typeface="+mn-ea"/>
                <a:cs typeface="Times New Roman" panose="02020603050405020304" pitchFamily="18" charset="0"/>
              </a:rPr>
              <a:t>, canonical form</a:t>
            </a:r>
            <a:r>
              <a:rPr lang="ko-KR" altLang="en-US" sz="1200" kern="100" dirty="0">
                <a:effectLst/>
                <a:latin typeface="맑은 고딕" panose="020B0503020000020004" pitchFamily="34" charset="-127"/>
                <a:ea typeface="+mn-ea"/>
                <a:cs typeface="Times New Roman" panose="02020603050405020304" pitchFamily="18" charset="0"/>
              </a:rPr>
              <a:t>을 사용하면 장점이 있습니다</a:t>
            </a:r>
            <a:r>
              <a:rPr lang="en-US" altLang="ko-KR" sz="1200" kern="100" dirty="0">
                <a:effectLst/>
                <a:latin typeface="맑은 고딕" panose="020B0503020000020004" pitchFamily="34" charset="-127"/>
                <a:ea typeface="+mn-ea"/>
                <a:cs typeface="Times New Roman" panose="02020603050405020304" pitchFamily="18" charset="0"/>
              </a:rPr>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14</a:t>
            </a:fld>
            <a:endParaRPr lang="ko-KR" altLang="en-US"/>
          </a:p>
        </p:txBody>
      </p:sp>
    </p:spTree>
    <p:extLst>
      <p:ext uri="{BB962C8B-B14F-4D97-AF65-F5344CB8AC3E}">
        <p14:creationId xmlns:p14="http://schemas.microsoft.com/office/powerpoint/2010/main" val="150251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Viewport</a:t>
            </a:r>
            <a:r>
              <a:rPr kumimoji="1" lang="ko-KR" altLang="en-US" dirty="0"/>
              <a:t>는 </a:t>
            </a:r>
            <a:r>
              <a:rPr kumimoji="1" lang="en-US" altLang="ko-KR" dirty="0"/>
              <a:t>screen</a:t>
            </a:r>
            <a:r>
              <a:rPr kumimoji="1" lang="ko-KR" altLang="en-US" dirty="0"/>
              <a:t>에서 그림이 그려지게 되는 부분의 사각형을 말합니다</a:t>
            </a:r>
            <a:r>
              <a:rPr kumimoji="1" lang="en-US" altLang="ko-KR" dirty="0"/>
              <a:t>. </a:t>
            </a:r>
          </a:p>
          <a:p>
            <a:r>
              <a:rPr kumimoji="1" lang="ko-KR" altLang="en-US" dirty="0"/>
              <a:t>스크린 전체가 </a:t>
            </a:r>
            <a:r>
              <a:rPr kumimoji="1" lang="en-US" altLang="ko-KR" dirty="0"/>
              <a:t>viewport</a:t>
            </a:r>
            <a:r>
              <a:rPr kumimoji="1" lang="ko-KR" altLang="en-US" dirty="0"/>
              <a:t>가 되는 경우도 많이 있습니다</a:t>
            </a:r>
            <a:r>
              <a:rPr kumimoji="1" lang="en-US" altLang="ko-KR" dirty="0"/>
              <a:t>. </a:t>
            </a:r>
          </a:p>
          <a:p>
            <a:r>
              <a:rPr kumimoji="1" lang="ko-KR" altLang="en-US" dirty="0"/>
              <a:t>우리는 </a:t>
            </a:r>
            <a:r>
              <a:rPr kumimoji="1" lang="en-US" altLang="ko-KR" dirty="0"/>
              <a:t>canonical form</a:t>
            </a:r>
            <a:r>
              <a:rPr kumimoji="1" lang="ko-KR" altLang="en-US" dirty="0"/>
              <a:t>의 </a:t>
            </a:r>
            <a:r>
              <a:rPr kumimoji="1" lang="en-US" altLang="ko-KR" dirty="0"/>
              <a:t>(</a:t>
            </a:r>
            <a:r>
              <a:rPr kumimoji="1" lang="en-US" altLang="ko-KR" dirty="0" err="1"/>
              <a:t>x,y</a:t>
            </a:r>
            <a:r>
              <a:rPr kumimoji="1" lang="en-US" altLang="ko-KR" dirty="0"/>
              <a:t>) </a:t>
            </a:r>
            <a:r>
              <a:rPr kumimoji="1" lang="ko-KR" altLang="en-US" dirty="0"/>
              <a:t>좌표를 </a:t>
            </a:r>
            <a:r>
              <a:rPr kumimoji="1" lang="en-US" altLang="ko-KR" dirty="0"/>
              <a:t>viewport window</a:t>
            </a:r>
            <a:r>
              <a:rPr kumimoji="1" lang="ko-KR" altLang="en-US" dirty="0"/>
              <a:t>의 </a:t>
            </a:r>
            <a:r>
              <a:rPr kumimoji="1" lang="en-US" altLang="ko-KR" dirty="0"/>
              <a:t>pixel </a:t>
            </a:r>
            <a:r>
              <a:rPr kumimoji="1" lang="ko-KR" altLang="en-US" dirty="0"/>
              <a:t>좌표로 변환해야 합니다</a:t>
            </a:r>
            <a:r>
              <a:rPr kumimoji="1" lang="en-US" altLang="ko-KR" dirty="0"/>
              <a:t>. </a:t>
            </a:r>
          </a:p>
          <a:p>
            <a:r>
              <a:rPr kumimoji="1" lang="ko-KR" altLang="en-US" dirty="0"/>
              <a:t>이전 </a:t>
            </a:r>
            <a:r>
              <a:rPr kumimoji="1" lang="en-US" altLang="ko-KR" dirty="0"/>
              <a:t>slide</a:t>
            </a:r>
            <a:r>
              <a:rPr kumimoji="1" lang="ko-KR" altLang="en-US" dirty="0"/>
              <a:t>에서 보았듯</a:t>
            </a:r>
            <a:r>
              <a:rPr kumimoji="1" lang="en-US" altLang="ko-KR" dirty="0"/>
              <a:t>, canonical form</a:t>
            </a:r>
            <a:r>
              <a:rPr kumimoji="1" lang="ko-KR" altLang="en-US" dirty="0"/>
              <a:t>의 </a:t>
            </a:r>
            <a:r>
              <a:rPr kumimoji="1" lang="en-US" altLang="ko-KR" dirty="0"/>
              <a:t>(</a:t>
            </a:r>
            <a:r>
              <a:rPr kumimoji="1" lang="en-US" altLang="ko-KR" dirty="0" err="1"/>
              <a:t>x,y</a:t>
            </a:r>
            <a:r>
              <a:rPr kumimoji="1" lang="en-US" altLang="ko-KR" dirty="0"/>
              <a:t>) </a:t>
            </a:r>
            <a:r>
              <a:rPr kumimoji="1" lang="ko-KR" altLang="en-US" dirty="0"/>
              <a:t>좌표는 각각 </a:t>
            </a:r>
            <a:r>
              <a:rPr kumimoji="1" lang="en-US" altLang="ko-KR" dirty="0"/>
              <a:t>[-1,1] </a:t>
            </a:r>
            <a:r>
              <a:rPr kumimoji="1" lang="ko-KR" altLang="en-US" dirty="0"/>
              <a:t>의 범위에 있습니다</a:t>
            </a:r>
            <a:r>
              <a:rPr kumimoji="1"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15</a:t>
            </a:fld>
            <a:endParaRPr lang="ko-KR" altLang="en-US"/>
          </a:p>
        </p:txBody>
      </p:sp>
    </p:spTree>
    <p:extLst>
      <p:ext uri="{BB962C8B-B14F-4D97-AF65-F5344CB8AC3E}">
        <p14:creationId xmlns:p14="http://schemas.microsoft.com/office/powerpoint/2010/main" val="3357499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이것이 </a:t>
            </a:r>
            <a:r>
              <a:rPr kumimoji="1" lang="en-US" altLang="ko-KR" dirty="0"/>
              <a:t>NDC </a:t>
            </a:r>
            <a:r>
              <a:rPr kumimoji="1" lang="en" altLang="ko-KR" dirty="0"/>
              <a:t>(X,Y)</a:t>
            </a:r>
            <a:r>
              <a:rPr kumimoji="1" lang="ko-KR" altLang="en-US" dirty="0"/>
              <a:t>에서 </a:t>
            </a:r>
            <a:r>
              <a:rPr kumimoji="1" lang="en" altLang="ko-KR" dirty="0"/>
              <a:t>viewport </a:t>
            </a:r>
            <a:r>
              <a:rPr kumimoji="1" lang="ko-KR" altLang="en-US" dirty="0"/>
              <a:t>좌표 </a:t>
            </a:r>
            <a:r>
              <a:rPr kumimoji="1" lang="en-US" altLang="ko-KR" dirty="0"/>
              <a:t>(</a:t>
            </a:r>
            <a:r>
              <a:rPr kumimoji="1" lang="en" altLang="ko-KR" dirty="0"/>
              <a:t>Vx, </a:t>
            </a:r>
            <a:r>
              <a:rPr kumimoji="1" lang="en" altLang="ko-KR" dirty="0" err="1"/>
              <a:t>Vy</a:t>
            </a:r>
            <a:r>
              <a:rPr kumimoji="1" lang="en" altLang="ko-KR" dirty="0"/>
              <a:t>)</a:t>
            </a:r>
            <a:r>
              <a:rPr kumimoji="1" lang="ko-KR" altLang="en-US" dirty="0"/>
              <a:t>로 바꾸는 식입니다</a:t>
            </a:r>
            <a:r>
              <a:rPr kumimoji="1" lang="en-US" altLang="ko-KR" dirty="0"/>
              <a:t>. </a:t>
            </a:r>
          </a:p>
          <a:p>
            <a:r>
              <a:rPr kumimoji="1" lang="en" altLang="ko-KR" dirty="0"/>
              <a:t>Large (X,Y) </a:t>
            </a:r>
            <a:r>
              <a:rPr kumimoji="1" lang="ko-KR" altLang="en-US" dirty="0"/>
              <a:t>에 </a:t>
            </a:r>
            <a:r>
              <a:rPr kumimoji="1" lang="en-US" altLang="ko-KR" dirty="0"/>
              <a:t>(-1,-1) </a:t>
            </a:r>
            <a:r>
              <a:rPr kumimoji="1" lang="ko-KR" altLang="en-US" dirty="0"/>
              <a:t>을 대입하면 </a:t>
            </a:r>
            <a:r>
              <a:rPr kumimoji="1" lang="en-US" altLang="ko-KR" dirty="0"/>
              <a:t>(</a:t>
            </a:r>
            <a:r>
              <a:rPr kumimoji="1" lang="en" altLang="ko-KR" dirty="0"/>
              <a:t>x1, y1) </a:t>
            </a:r>
            <a:r>
              <a:rPr kumimoji="1" lang="ko-KR" altLang="en-US" dirty="0"/>
              <a:t>이 나옵니다</a:t>
            </a:r>
            <a:r>
              <a:rPr kumimoji="1" lang="en-US" altLang="ko-KR" dirty="0"/>
              <a:t>. </a:t>
            </a:r>
          </a:p>
          <a:p>
            <a:r>
              <a:rPr kumimoji="1" lang="en-US" altLang="ko-KR" dirty="0"/>
              <a:t>(1, 1)</a:t>
            </a:r>
            <a:r>
              <a:rPr kumimoji="1" lang="ko-KR" altLang="en-US" dirty="0"/>
              <a:t>을 대입하면 </a:t>
            </a:r>
            <a:r>
              <a:rPr kumimoji="1" lang="en-US" altLang="ko-KR" dirty="0"/>
              <a:t>(</a:t>
            </a:r>
            <a:r>
              <a:rPr kumimoji="1" lang="en" altLang="ko-KR" dirty="0"/>
              <a:t>x2, y2)</a:t>
            </a:r>
            <a:r>
              <a:rPr kumimoji="1" lang="ko-KR" altLang="en-US" dirty="0"/>
              <a:t>가 나옵니다</a:t>
            </a:r>
            <a:r>
              <a:rPr kumimoji="1" lang="en-US" altLang="ko-KR" dirty="0"/>
              <a:t>. </a:t>
            </a:r>
          </a:p>
          <a:p>
            <a:r>
              <a:rPr kumimoji="1" lang="ko-KR" altLang="en-US" dirty="0"/>
              <a:t>식에 대한 자세한 설명은 생략하도록 하겠습니다</a:t>
            </a:r>
            <a:r>
              <a:rPr kumimoji="1" lang="en-US" altLang="ko-KR" dirty="0"/>
              <a:t>. </a:t>
            </a:r>
            <a:endParaRPr kumimoji="1" lang="en" altLang="ko-KR" dirty="0"/>
          </a:p>
          <a:p>
            <a:endParaRPr kumimoji="1" lang="ko-KR" altLang="en-US" dirty="0"/>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16</a:t>
            </a:fld>
            <a:endParaRPr lang="ko-KR" altLang="en-US"/>
          </a:p>
        </p:txBody>
      </p:sp>
    </p:spTree>
    <p:extLst>
      <p:ext uri="{BB962C8B-B14F-4D97-AF65-F5344CB8AC3E}">
        <p14:creationId xmlns:p14="http://schemas.microsoft.com/office/powerpoint/2010/main" val="2679161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17</a:t>
            </a:fld>
            <a:endParaRPr lang="ko-KR" altLang="en-US"/>
          </a:p>
        </p:txBody>
      </p:sp>
    </p:spTree>
    <p:extLst>
      <p:ext uri="{BB962C8B-B14F-4D97-AF65-F5344CB8AC3E}">
        <p14:creationId xmlns:p14="http://schemas.microsoft.com/office/powerpoint/2010/main" val="55137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Arcball </a:t>
            </a:r>
            <a:r>
              <a:rPr kumimoji="1" lang="ko-KR" altLang="en-US" dirty="0"/>
              <a:t>은 </a:t>
            </a:r>
            <a:r>
              <a:rPr kumimoji="1" lang="en-US" altLang="ko-KR" dirty="0"/>
              <a:t>software</a:t>
            </a:r>
            <a:r>
              <a:rPr kumimoji="1" lang="ko-KR" altLang="en-US" dirty="0"/>
              <a:t>로 구현되어 </a:t>
            </a:r>
            <a:r>
              <a:rPr kumimoji="1" lang="en-US" altLang="ko-KR" dirty="0"/>
              <a:t>mouse </a:t>
            </a:r>
            <a:r>
              <a:rPr kumimoji="1" lang="ko-KR" altLang="en-US" dirty="0"/>
              <a:t>만으로 </a:t>
            </a:r>
            <a:r>
              <a:rPr kumimoji="1" lang="en-US" altLang="ko-KR" dirty="0"/>
              <a:t>rotation</a:t>
            </a:r>
            <a:r>
              <a:rPr kumimoji="1" lang="ko-KR" altLang="en-US" dirty="0"/>
              <a:t>을 </a:t>
            </a:r>
            <a:r>
              <a:rPr kumimoji="1" lang="en-US" altLang="ko-KR" dirty="0"/>
              <a:t>control</a:t>
            </a:r>
            <a:r>
              <a:rPr kumimoji="1" lang="ko-KR" altLang="en-US" dirty="0"/>
              <a:t>할 수 있는 </a:t>
            </a:r>
            <a:r>
              <a:rPr kumimoji="1" lang="en-US" altLang="ko-KR" dirty="0"/>
              <a:t>interface </a:t>
            </a:r>
            <a:r>
              <a:rPr kumimoji="1" lang="ko-KR" altLang="en-US" dirty="0"/>
              <a:t>입니다</a:t>
            </a:r>
            <a:r>
              <a:rPr kumimoji="1" lang="en-US" altLang="ko-KR" dirty="0"/>
              <a:t>. </a:t>
            </a:r>
          </a:p>
          <a:p>
            <a:pPr marL="228600" indent="-228600">
              <a:buFont typeface="+mj-lt"/>
              <a:buAutoNum type="arabicPeriod"/>
            </a:pPr>
            <a:r>
              <a:rPr kumimoji="1" lang="ko-KR" altLang="en-US" dirty="0"/>
              <a:t>이것은 실제 존재하는 </a:t>
            </a:r>
            <a:r>
              <a:rPr kumimoji="1" lang="en-US" altLang="ko-KR" dirty="0"/>
              <a:t>trackball </a:t>
            </a:r>
            <a:r>
              <a:rPr kumimoji="1" lang="ko-KR" altLang="en-US" dirty="0"/>
              <a:t>장치를 시뮬레이션한 것입니다</a:t>
            </a:r>
            <a:r>
              <a:rPr kumimoji="1" lang="en-US" altLang="ko-KR" dirty="0"/>
              <a:t>. Trackball </a:t>
            </a:r>
            <a:r>
              <a:rPr kumimoji="1" lang="ko-KR" altLang="en-US" dirty="0"/>
              <a:t>장치는 그림과 같이 생겼는데 튀어나온 볼을 손으로 굴려 회전 데이터를 입력할 수 있게 합니다</a:t>
            </a:r>
            <a:r>
              <a:rPr kumimoji="1" lang="en-US" altLang="ko-KR" dirty="0"/>
              <a:t>. </a:t>
            </a:r>
          </a:p>
          <a:p>
            <a:pPr marL="228600" indent="-228600">
              <a:buFont typeface="+mj-lt"/>
              <a:buAutoNum type="arabicPeriod"/>
            </a:pPr>
            <a:r>
              <a:rPr kumimoji="1" lang="ko-KR" altLang="en-US" dirty="0"/>
              <a:t>이제 가상의 반구를 스크린위에 놓아 봅시다</a:t>
            </a:r>
            <a:r>
              <a:rPr kumimoji="1" lang="en-US" altLang="ko-KR" dirty="0"/>
              <a:t>. </a:t>
            </a:r>
            <a:r>
              <a:rPr kumimoji="1" lang="ko-KR" altLang="en-US" dirty="0"/>
              <a:t>반구위의 한 점 </a:t>
            </a:r>
            <a:r>
              <a:rPr kumimoji="1" lang="en-US" altLang="ko-KR" dirty="0"/>
              <a:t>(x, y, z)</a:t>
            </a:r>
            <a:r>
              <a:rPr kumimoji="1" lang="ko-KR" altLang="en-US" dirty="0"/>
              <a:t>는 </a:t>
            </a:r>
            <a:r>
              <a:rPr kumimoji="1" lang="en-US" altLang="ko-KR" dirty="0"/>
              <a:t>screen </a:t>
            </a:r>
            <a:r>
              <a:rPr kumimoji="1" lang="ko-KR" altLang="en-US" dirty="0"/>
              <a:t>위의 점 </a:t>
            </a:r>
            <a:r>
              <a:rPr kumimoji="1" lang="en-US" altLang="ko-KR" dirty="0"/>
              <a:t>(x, y, 0) </a:t>
            </a:r>
            <a:r>
              <a:rPr kumimoji="1" lang="ko-KR" altLang="en-US" dirty="0"/>
              <a:t>로 </a:t>
            </a:r>
            <a:r>
              <a:rPr kumimoji="1" lang="en-US" altLang="ko-KR" dirty="0"/>
              <a:t>mapping </a:t>
            </a:r>
            <a:r>
              <a:rPr kumimoji="1" lang="ko-KR" altLang="en-US" dirty="0"/>
              <a:t>할 수 있습니다</a:t>
            </a:r>
            <a:r>
              <a:rPr kumimoji="1" lang="en-US" altLang="ko-KR" dirty="0"/>
              <a:t>. </a:t>
            </a:r>
          </a:p>
          <a:p>
            <a:pPr marL="228600" indent="-228600">
              <a:buFont typeface="+mj-lt"/>
              <a:buAutoNum type="arabicPeriod"/>
            </a:pPr>
            <a:r>
              <a:rPr kumimoji="1" lang="ko-KR" altLang="en-US" dirty="0"/>
              <a:t>반대로 </a:t>
            </a:r>
            <a:r>
              <a:rPr kumimoji="1" lang="en-US" altLang="ko-KR" dirty="0"/>
              <a:t>screen </a:t>
            </a:r>
            <a:r>
              <a:rPr kumimoji="1" lang="ko-KR" altLang="en-US" dirty="0"/>
              <a:t>위의 한 점 </a:t>
            </a:r>
            <a:r>
              <a:rPr kumimoji="1" lang="en-US" altLang="ko-KR" dirty="0"/>
              <a:t>(x, y, 0)</a:t>
            </a:r>
            <a:r>
              <a:rPr kumimoji="1" lang="ko-KR" altLang="en-US" dirty="0" err="1"/>
              <a:t>를</a:t>
            </a:r>
            <a:r>
              <a:rPr kumimoji="1" lang="ko-KR" altLang="en-US" dirty="0"/>
              <a:t> 마우스로 지정했다고 가정해 봅니다</a:t>
            </a:r>
            <a:r>
              <a:rPr kumimoji="1" lang="en-US" altLang="ko-KR" dirty="0"/>
              <a:t>. </a:t>
            </a:r>
            <a:r>
              <a:rPr kumimoji="1" lang="ko-KR" altLang="en-US" dirty="0"/>
              <a:t>이 점으로 </a:t>
            </a:r>
            <a:r>
              <a:rPr kumimoji="1" lang="ko-KR" altLang="en-US" dirty="0" err="1"/>
              <a:t>부터</a:t>
            </a:r>
            <a:r>
              <a:rPr kumimoji="1" lang="ko-KR" altLang="en-US" dirty="0"/>
              <a:t> 반대로 반구위에 있는 점 </a:t>
            </a:r>
            <a:r>
              <a:rPr kumimoji="1" lang="en-US" altLang="ko-KR" dirty="0"/>
              <a:t>(x, y, z)</a:t>
            </a:r>
            <a:r>
              <a:rPr kumimoji="1" lang="ko-KR" altLang="en-US" dirty="0" err="1"/>
              <a:t>를</a:t>
            </a:r>
            <a:r>
              <a:rPr kumimoji="1" lang="ko-KR" altLang="en-US" dirty="0"/>
              <a:t> </a:t>
            </a:r>
            <a:r>
              <a:rPr kumimoji="1" lang="en-US" altLang="ko-KR" dirty="0"/>
              <a:t>mapping </a:t>
            </a:r>
            <a:r>
              <a:rPr kumimoji="1" lang="ko-KR" altLang="en-US" dirty="0"/>
              <a:t>시킬 수 있습니다</a:t>
            </a:r>
            <a:r>
              <a:rPr kumimoji="1" lang="en-US" altLang="ko-KR" dirty="0"/>
              <a:t>. x, y </a:t>
            </a:r>
            <a:r>
              <a:rPr kumimoji="1" lang="ko-KR" altLang="en-US" dirty="0"/>
              <a:t>값은 </a:t>
            </a:r>
            <a:r>
              <a:rPr kumimoji="1" lang="en-US" altLang="ko-KR" dirty="0"/>
              <a:t>screen </a:t>
            </a:r>
            <a:r>
              <a:rPr kumimoji="1" lang="ko-KR" altLang="en-US" dirty="0"/>
              <a:t>상의 좌표와 같습니다</a:t>
            </a:r>
            <a:r>
              <a:rPr kumimoji="1" lang="en-US" altLang="ko-KR" dirty="0"/>
              <a:t>. </a:t>
            </a:r>
            <a:r>
              <a:rPr kumimoji="1" lang="ko-KR" altLang="en-US" dirty="0"/>
              <a:t>구의 방정식이 </a:t>
            </a:r>
            <a:r>
              <a:rPr kumimoji="1" lang="en-US" altLang="ko-KR" dirty="0"/>
              <a:t>x^2 + y^2 + z^2  = 1</a:t>
            </a:r>
            <a:r>
              <a:rPr kumimoji="1" lang="ko-KR" altLang="en-US" dirty="0"/>
              <a:t>이니까 </a:t>
            </a:r>
            <a:r>
              <a:rPr kumimoji="1" lang="en-US" altLang="ko-KR" dirty="0"/>
              <a:t>z </a:t>
            </a:r>
            <a:r>
              <a:rPr kumimoji="1" lang="ko-KR" altLang="en-US" dirty="0"/>
              <a:t>값은  </a:t>
            </a:r>
            <a:r>
              <a:rPr kumimoji="1" lang="en-US" altLang="ko-KR" dirty="0"/>
              <a:t>sqrt(1 - x^2 - y^2) </a:t>
            </a:r>
            <a:r>
              <a:rPr kumimoji="1" lang="ko-KR" altLang="en-US" dirty="0" err="1"/>
              <a:t>으로</a:t>
            </a:r>
            <a:r>
              <a:rPr kumimoji="1" lang="ko-KR" altLang="en-US" dirty="0"/>
              <a:t> 구할 수 있습니다</a:t>
            </a:r>
            <a:r>
              <a:rPr kumimoji="1" lang="en-US" altLang="ko-KR" dirty="0"/>
              <a:t>. </a:t>
            </a:r>
            <a:r>
              <a:rPr kumimoji="1" lang="ko-KR" altLang="en-US" dirty="0"/>
              <a:t>즉</a:t>
            </a:r>
            <a:r>
              <a:rPr kumimoji="1" lang="en-US" altLang="ko-KR" dirty="0"/>
              <a:t>, mouse</a:t>
            </a:r>
            <a:r>
              <a:rPr kumimoji="1" lang="ko-KR" altLang="en-US" dirty="0"/>
              <a:t>로 </a:t>
            </a:r>
            <a:r>
              <a:rPr kumimoji="1" lang="en-US" altLang="ko-KR" dirty="0"/>
              <a:t>screen</a:t>
            </a:r>
            <a:r>
              <a:rPr kumimoji="1" lang="ko-KR" altLang="en-US" dirty="0"/>
              <a:t>위에 지정하는 어떤 위치를 </a:t>
            </a:r>
            <a:r>
              <a:rPr kumimoji="1" lang="en-US" altLang="ko-KR" dirty="0" err="1"/>
              <a:t>arcball</a:t>
            </a:r>
            <a:r>
              <a:rPr kumimoji="1" lang="en-US" altLang="ko-KR" dirty="0"/>
              <a:t> </a:t>
            </a:r>
            <a:r>
              <a:rPr kumimoji="1" lang="ko-KR" altLang="en-US" dirty="0"/>
              <a:t>상의 </a:t>
            </a:r>
            <a:r>
              <a:rPr kumimoji="1" lang="en-US" altLang="ko-KR" dirty="0"/>
              <a:t>3D </a:t>
            </a:r>
            <a:r>
              <a:rPr kumimoji="1" lang="ko-KR" altLang="en-US" dirty="0"/>
              <a:t>포인트 좌표로 </a:t>
            </a:r>
            <a:r>
              <a:rPr kumimoji="1" lang="en-US" altLang="ko-KR" dirty="0"/>
              <a:t>mapping </a:t>
            </a:r>
            <a:r>
              <a:rPr kumimoji="1" lang="ko-KR" altLang="en-US" dirty="0"/>
              <a:t>시킬 수 있는 것입니다</a:t>
            </a:r>
            <a:r>
              <a:rPr kumimoji="1" lang="en-US" altLang="ko-KR" dirty="0"/>
              <a:t>. </a:t>
            </a:r>
          </a:p>
          <a:p>
            <a:pPr marL="228600" indent="-228600">
              <a:buFont typeface="+mj-lt"/>
              <a:buAutoNum type="arabicPeriod"/>
            </a:pPr>
            <a:r>
              <a:rPr kumimoji="1" lang="ko-KR" altLang="en-US" dirty="0"/>
              <a:t>그렇다면 </a:t>
            </a:r>
            <a:r>
              <a:rPr kumimoji="1" lang="en-US" altLang="ko-KR" dirty="0"/>
              <a:t>screen </a:t>
            </a:r>
            <a:r>
              <a:rPr kumimoji="1" lang="ko-KR" altLang="en-US" dirty="0"/>
              <a:t>위에 </a:t>
            </a:r>
            <a:r>
              <a:rPr kumimoji="1" lang="en-US" altLang="ko-KR" dirty="0"/>
              <a:t>projection </a:t>
            </a:r>
            <a:r>
              <a:rPr kumimoji="1" lang="ko-KR" altLang="en-US" dirty="0"/>
              <a:t>되는 부분 이외의 </a:t>
            </a:r>
            <a:r>
              <a:rPr kumimoji="1" lang="en-US" altLang="ko-KR" dirty="0"/>
              <a:t>screen</a:t>
            </a:r>
            <a:r>
              <a:rPr kumimoji="1" lang="ko-KR" altLang="en-US" dirty="0"/>
              <a:t>의 구석 부분</a:t>
            </a:r>
            <a:r>
              <a:rPr kumimoji="1" lang="en-US" altLang="ko-KR" dirty="0"/>
              <a:t>, </a:t>
            </a:r>
            <a:r>
              <a:rPr kumimoji="1" lang="ko-KR" altLang="en-US" dirty="0"/>
              <a:t>즉</a:t>
            </a:r>
            <a:r>
              <a:rPr kumimoji="1" lang="en-US" altLang="ko-KR" dirty="0"/>
              <a:t>, </a:t>
            </a:r>
            <a:r>
              <a:rPr kumimoji="1" lang="ko-KR" altLang="en-US" dirty="0"/>
              <a:t>그림에서 빨간색으로 표시되는 부분의 좌표들은 어떻게 반구로 매핑할 수 있을까요</a:t>
            </a:r>
            <a:r>
              <a:rPr kumimoji="1" lang="en-US" altLang="ko-KR" dirty="0"/>
              <a:t>? </a:t>
            </a:r>
            <a:r>
              <a:rPr kumimoji="1" lang="ko-KR" altLang="en-US" dirty="0"/>
              <a:t>이 부분의 </a:t>
            </a:r>
            <a:r>
              <a:rPr kumimoji="1" lang="en-US" altLang="ko-KR" dirty="0"/>
              <a:t>mouse </a:t>
            </a:r>
            <a:r>
              <a:rPr kumimoji="1" lang="ko-KR" altLang="en-US" dirty="0"/>
              <a:t>좌표는 반구 위에서 가장 가까운 </a:t>
            </a:r>
            <a:r>
              <a:rPr kumimoji="1" lang="en-US" altLang="ko-KR" dirty="0"/>
              <a:t>point</a:t>
            </a:r>
            <a:r>
              <a:rPr kumimoji="1" lang="ko-KR" altLang="en-US" dirty="0"/>
              <a:t>로 바꾸어 </a:t>
            </a:r>
            <a:r>
              <a:rPr kumimoji="1" lang="en-US" altLang="ko-KR" dirty="0"/>
              <a:t>mapping</a:t>
            </a:r>
            <a:r>
              <a:rPr kumimoji="1" lang="ko-KR" altLang="en-US" dirty="0"/>
              <a:t>을 하게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18</a:t>
            </a:fld>
            <a:endParaRPr lang="ko-KR" altLang="en-US"/>
          </a:p>
        </p:txBody>
      </p:sp>
    </p:spTree>
    <p:extLst>
      <p:ext uri="{BB962C8B-B14F-4D97-AF65-F5344CB8AC3E}">
        <p14:creationId xmlns:p14="http://schemas.microsoft.com/office/powerpoint/2010/main" val="198992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ko-KR" altLang="en-US" dirty="0"/>
              <a:t>이제 </a:t>
            </a:r>
            <a:r>
              <a:rPr kumimoji="1" lang="en" altLang="ko-KR" dirty="0"/>
              <a:t>screen</a:t>
            </a:r>
            <a:r>
              <a:rPr kumimoji="1" lang="ko-KR" altLang="en-US" dirty="0"/>
              <a:t>의 </a:t>
            </a:r>
            <a:r>
              <a:rPr kumimoji="1" lang="en" altLang="ko-KR" dirty="0"/>
              <a:t>mouse </a:t>
            </a:r>
            <a:r>
              <a:rPr kumimoji="1" lang="ko-KR" altLang="en-US" dirty="0"/>
              <a:t>좌표 두 곳으로 </a:t>
            </a:r>
            <a:r>
              <a:rPr kumimoji="1" lang="ko-KR" altLang="en-US" dirty="0" err="1"/>
              <a:t>부터</a:t>
            </a:r>
            <a:r>
              <a:rPr kumimoji="1" lang="ko-KR" altLang="en-US" dirty="0"/>
              <a:t> </a:t>
            </a:r>
            <a:r>
              <a:rPr kumimoji="1" lang="en" altLang="ko-KR" dirty="0"/>
              <a:t>mapping</a:t>
            </a:r>
            <a:r>
              <a:rPr kumimoji="1" lang="ko-KR" altLang="en-US" dirty="0"/>
              <a:t>된 반구상의 두 점 </a:t>
            </a:r>
            <a:r>
              <a:rPr kumimoji="1" lang="en" altLang="ko-KR" dirty="0"/>
              <a:t>p1, p2</a:t>
            </a:r>
            <a:r>
              <a:rPr kumimoji="1" lang="ko-KR" altLang="en-US" dirty="0" err="1"/>
              <a:t>를</a:t>
            </a:r>
            <a:r>
              <a:rPr kumimoji="1" lang="ko-KR" altLang="en-US" dirty="0"/>
              <a:t> 고려해 봅시다</a:t>
            </a:r>
            <a:r>
              <a:rPr kumimoji="1" lang="en-US" altLang="ko-KR" dirty="0"/>
              <a:t>. </a:t>
            </a:r>
            <a:r>
              <a:rPr kumimoji="1" lang="ko-KR" altLang="en-US" dirty="0"/>
              <a:t>우리의 목표는 마우스가 </a:t>
            </a:r>
            <a:r>
              <a:rPr kumimoji="1" lang="en" altLang="ko-KR" dirty="0"/>
              <a:t>p1</a:t>
            </a:r>
            <a:r>
              <a:rPr kumimoji="1" lang="ko-KR" altLang="en-US" dirty="0" err="1"/>
              <a:t>으로</a:t>
            </a:r>
            <a:r>
              <a:rPr kumimoji="1" lang="ko-KR" altLang="en-US" dirty="0"/>
              <a:t> </a:t>
            </a:r>
            <a:r>
              <a:rPr kumimoji="1" lang="ko-KR" altLang="en-US" dirty="0" err="1"/>
              <a:t>부터</a:t>
            </a:r>
            <a:r>
              <a:rPr kumimoji="1" lang="ko-KR" altLang="en-US" dirty="0"/>
              <a:t> </a:t>
            </a:r>
            <a:r>
              <a:rPr kumimoji="1" lang="en" altLang="ko-KR" dirty="0"/>
              <a:t>p2</a:t>
            </a:r>
            <a:r>
              <a:rPr kumimoji="1" lang="ko-KR" altLang="en-US" dirty="0"/>
              <a:t>로 </a:t>
            </a:r>
            <a:r>
              <a:rPr kumimoji="1" lang="ko-KR" altLang="en-US" dirty="0" err="1"/>
              <a:t>드래깅</a:t>
            </a:r>
            <a:r>
              <a:rPr kumimoji="1" lang="ko-KR" altLang="en-US" dirty="0"/>
              <a:t> 되었을 때</a:t>
            </a:r>
            <a:r>
              <a:rPr kumimoji="1" lang="en-US" altLang="ko-KR" dirty="0"/>
              <a:t>, </a:t>
            </a:r>
            <a:r>
              <a:rPr kumimoji="1" lang="ko-KR" altLang="en-US" dirty="0"/>
              <a:t>그 입력 행위가 나타내는 </a:t>
            </a:r>
            <a:r>
              <a:rPr kumimoji="1" lang="en" altLang="ko-KR" dirty="0"/>
              <a:t>rotation transformation matrix</a:t>
            </a:r>
            <a:r>
              <a:rPr kumimoji="1" lang="ko-KR" altLang="en-US" dirty="0"/>
              <a:t>를 구해 내는 것입니다</a:t>
            </a:r>
            <a:r>
              <a:rPr kumimoji="1" lang="en-US" altLang="ko-KR" dirty="0"/>
              <a:t>. </a:t>
            </a:r>
            <a:r>
              <a:rPr kumimoji="1" lang="ko-KR" altLang="en-US" dirty="0"/>
              <a:t>그러한 </a:t>
            </a:r>
            <a:r>
              <a:rPr kumimoji="1" lang="en" altLang="ko-KR" dirty="0"/>
              <a:t>transformation</a:t>
            </a:r>
            <a:r>
              <a:rPr kumimoji="1" lang="ko-KR" altLang="en-US" dirty="0"/>
              <a:t>을 구하기 위해 </a:t>
            </a:r>
            <a:r>
              <a:rPr kumimoji="1" lang="en" altLang="ko-KR" dirty="0"/>
              <a:t>rotation axis</a:t>
            </a:r>
            <a:r>
              <a:rPr kumimoji="1" lang="ko-KR" altLang="en-US" dirty="0"/>
              <a:t>와 </a:t>
            </a:r>
            <a:r>
              <a:rPr kumimoji="1" lang="en" altLang="ko-KR" dirty="0"/>
              <a:t>rotation angle</a:t>
            </a:r>
            <a:r>
              <a:rPr kumimoji="1" lang="ko-KR" altLang="en-US" dirty="0"/>
              <a:t>을 구해야 합니다</a:t>
            </a:r>
            <a:r>
              <a:rPr kumimoji="1" lang="en-US" altLang="ko-KR" dirty="0"/>
              <a:t>. </a:t>
            </a:r>
          </a:p>
          <a:p>
            <a:pPr marL="228600" indent="-228600">
              <a:buFont typeface="+mj-lt"/>
              <a:buAutoNum type="arabicPeriod"/>
            </a:pPr>
            <a:r>
              <a:rPr kumimoji="1" lang="en" altLang="ko-KR" dirty="0"/>
              <a:t>rotation angle</a:t>
            </a:r>
            <a:r>
              <a:rPr kumimoji="1" lang="ko-KR" altLang="en-US" dirty="0"/>
              <a:t>은 </a:t>
            </a:r>
            <a:r>
              <a:rPr kumimoji="1" lang="en" altLang="ko-KR" dirty="0"/>
              <a:t>p1</a:t>
            </a:r>
            <a:r>
              <a:rPr kumimoji="1" lang="ko-KR" altLang="en-US" dirty="0"/>
              <a:t>과 </a:t>
            </a:r>
            <a:r>
              <a:rPr kumimoji="1" lang="en" altLang="ko-KR" dirty="0"/>
              <a:t>p2 </a:t>
            </a:r>
            <a:r>
              <a:rPr kumimoji="1" lang="ko-KR" altLang="en-US" dirty="0"/>
              <a:t>벡터의 </a:t>
            </a:r>
            <a:r>
              <a:rPr kumimoji="1" lang="en" altLang="ko-KR" dirty="0"/>
              <a:t>dot product</a:t>
            </a:r>
            <a:r>
              <a:rPr kumimoji="1" lang="ko-KR" altLang="en-US" dirty="0"/>
              <a:t>로 </a:t>
            </a:r>
            <a:r>
              <a:rPr kumimoji="1" lang="ko-KR" altLang="en-US" dirty="0" err="1"/>
              <a:t>부터</a:t>
            </a:r>
            <a:r>
              <a:rPr kumimoji="1" lang="ko-KR" altLang="en-US" dirty="0"/>
              <a:t> 구할 수 있습니다</a:t>
            </a:r>
            <a:r>
              <a:rPr kumimoji="1" lang="en-US" altLang="ko-KR" dirty="0"/>
              <a:t>. </a:t>
            </a:r>
          </a:p>
          <a:p>
            <a:pPr marL="228600" indent="-228600">
              <a:buFont typeface="+mj-lt"/>
              <a:buAutoNum type="arabicPeriod"/>
            </a:pPr>
            <a:r>
              <a:rPr kumimoji="1" lang="en" altLang="ko-KR" dirty="0"/>
              <a:t>p1</a:t>
            </a:r>
            <a:r>
              <a:rPr kumimoji="1" lang="ko-KR" altLang="en-US" dirty="0"/>
              <a:t>과 </a:t>
            </a:r>
            <a:r>
              <a:rPr kumimoji="1" lang="en" altLang="ko-KR" dirty="0"/>
              <a:t>p2</a:t>
            </a:r>
            <a:r>
              <a:rPr kumimoji="1" lang="ko-KR" altLang="en-US" dirty="0"/>
              <a:t>의 </a:t>
            </a:r>
            <a:r>
              <a:rPr kumimoji="1" lang="en" altLang="ko-KR" dirty="0"/>
              <a:t>dot product</a:t>
            </a:r>
            <a:r>
              <a:rPr kumimoji="1" lang="ko-KR" altLang="en-US" dirty="0"/>
              <a:t>는 그 정의에 의해 </a:t>
            </a:r>
            <a:r>
              <a:rPr kumimoji="1" lang="en" altLang="ko-KR" dirty="0"/>
              <a:t>p1</a:t>
            </a:r>
            <a:r>
              <a:rPr kumimoji="1" lang="ko-KR" altLang="en-US" dirty="0"/>
              <a:t>의 크기와 </a:t>
            </a:r>
            <a:r>
              <a:rPr kumimoji="1" lang="en" altLang="ko-KR" dirty="0"/>
              <a:t>p2</a:t>
            </a:r>
            <a:r>
              <a:rPr kumimoji="1" lang="ko-KR" altLang="en-US" dirty="0"/>
              <a:t>의 크기의 곱에 </a:t>
            </a:r>
            <a:r>
              <a:rPr kumimoji="1" lang="en" altLang="ko-KR" dirty="0"/>
              <a:t>cos(theta)</a:t>
            </a:r>
            <a:r>
              <a:rPr kumimoji="1" lang="ko-KR" altLang="en-US" dirty="0" err="1"/>
              <a:t>를</a:t>
            </a:r>
            <a:r>
              <a:rPr kumimoji="1" lang="ko-KR" altLang="en-US" dirty="0"/>
              <a:t> 곱한 것인데</a:t>
            </a:r>
            <a:r>
              <a:rPr kumimoji="1" lang="en-US" altLang="ko-KR" dirty="0"/>
              <a:t>, </a:t>
            </a:r>
            <a:r>
              <a:rPr kumimoji="1" lang="ko-KR" altLang="en-US" dirty="0"/>
              <a:t>여기서 </a:t>
            </a:r>
            <a:r>
              <a:rPr kumimoji="1" lang="en" altLang="ko-KR" dirty="0"/>
              <a:t>theta</a:t>
            </a:r>
            <a:r>
              <a:rPr kumimoji="1" lang="ko-KR" altLang="en-US" dirty="0"/>
              <a:t>가 </a:t>
            </a:r>
            <a:r>
              <a:rPr kumimoji="1" lang="en" altLang="ko-KR" dirty="0"/>
              <a:t>p1, p2 </a:t>
            </a:r>
            <a:r>
              <a:rPr kumimoji="1" lang="ko-KR" altLang="en-US" dirty="0"/>
              <a:t>두 </a:t>
            </a:r>
            <a:r>
              <a:rPr kumimoji="1" lang="en" altLang="ko-KR" dirty="0"/>
              <a:t>vector </a:t>
            </a:r>
            <a:r>
              <a:rPr kumimoji="1" lang="ko-KR" altLang="en-US" dirty="0"/>
              <a:t>사이의 각입니다</a:t>
            </a:r>
            <a:r>
              <a:rPr kumimoji="1" lang="en-US" altLang="ko-KR" dirty="0"/>
              <a:t>. </a:t>
            </a:r>
          </a:p>
          <a:p>
            <a:pPr marL="228600" indent="-228600">
              <a:buFont typeface="+mj-lt"/>
              <a:buAutoNum type="arabicPeriod"/>
            </a:pPr>
            <a:r>
              <a:rPr kumimoji="1" lang="en" altLang="ko-KR" dirty="0"/>
              <a:t>p1</a:t>
            </a:r>
            <a:r>
              <a:rPr kumimoji="1" lang="ko-KR" altLang="en-US" dirty="0"/>
              <a:t>과 </a:t>
            </a:r>
            <a:r>
              <a:rPr kumimoji="1" lang="en" altLang="ko-KR" dirty="0"/>
              <a:t>p2 </a:t>
            </a:r>
            <a:r>
              <a:rPr kumimoji="1" lang="ko-KR" altLang="en-US" dirty="0"/>
              <a:t>두 벡터는 반지름이 </a:t>
            </a:r>
            <a:r>
              <a:rPr kumimoji="1" lang="en-US" altLang="ko-KR" dirty="0"/>
              <a:t>1</a:t>
            </a:r>
            <a:r>
              <a:rPr kumimoji="1" lang="ko-KR" altLang="en-US" dirty="0"/>
              <a:t>인 </a:t>
            </a:r>
            <a:r>
              <a:rPr kumimoji="1" lang="en" altLang="ko-KR" dirty="0"/>
              <a:t>unit sphere </a:t>
            </a:r>
            <a:r>
              <a:rPr kumimoji="1" lang="ko-KR" altLang="en-US" dirty="0"/>
              <a:t>위에 있으며</a:t>
            </a:r>
            <a:r>
              <a:rPr kumimoji="1" lang="en-US" altLang="ko-KR" dirty="0"/>
              <a:t>, </a:t>
            </a:r>
            <a:r>
              <a:rPr kumimoji="1" lang="ko-KR" altLang="en-US" dirty="0"/>
              <a:t>두 </a:t>
            </a:r>
            <a:r>
              <a:rPr kumimoji="1" lang="en" altLang="ko-KR" dirty="0"/>
              <a:t>vector</a:t>
            </a:r>
            <a:r>
              <a:rPr kumimoji="1" lang="ko-KR" altLang="en-US" dirty="0"/>
              <a:t>의 크기는 모두 </a:t>
            </a:r>
            <a:r>
              <a:rPr kumimoji="1" lang="en-US" altLang="ko-KR" dirty="0"/>
              <a:t>1 </a:t>
            </a:r>
            <a:r>
              <a:rPr kumimoji="1" lang="ko-KR" altLang="en-US" dirty="0"/>
              <a:t>입니다</a:t>
            </a:r>
            <a:r>
              <a:rPr kumimoji="1" lang="en-US" altLang="ko-KR" dirty="0"/>
              <a:t>. </a:t>
            </a:r>
            <a:r>
              <a:rPr kumimoji="1" lang="ko-KR" altLang="en-US" dirty="0"/>
              <a:t>따라서</a:t>
            </a:r>
            <a:r>
              <a:rPr kumimoji="1" lang="en-US" altLang="ko-KR" dirty="0"/>
              <a:t>, </a:t>
            </a:r>
            <a:r>
              <a:rPr kumimoji="1" lang="en" altLang="ko-KR" dirty="0"/>
              <a:t>theta</a:t>
            </a:r>
            <a:r>
              <a:rPr kumimoji="1" lang="ko-KR" altLang="en-US" dirty="0"/>
              <a:t>는 </a:t>
            </a:r>
            <a:r>
              <a:rPr kumimoji="1" lang="en" altLang="ko-KR" dirty="0"/>
              <a:t>p1</a:t>
            </a:r>
            <a:r>
              <a:rPr kumimoji="1" lang="ko-KR" altLang="en-US" dirty="0"/>
              <a:t>과 </a:t>
            </a:r>
            <a:r>
              <a:rPr kumimoji="1" lang="en" altLang="ko-KR" dirty="0"/>
              <a:t>p2</a:t>
            </a:r>
            <a:r>
              <a:rPr kumimoji="1" lang="ko-KR" altLang="en-US" dirty="0"/>
              <a:t>의 </a:t>
            </a:r>
            <a:r>
              <a:rPr kumimoji="1" lang="en" altLang="ko-KR" dirty="0"/>
              <a:t>dot product</a:t>
            </a:r>
            <a:r>
              <a:rPr kumimoji="1" lang="ko-KR" altLang="en-US" dirty="0"/>
              <a:t>의 </a:t>
            </a:r>
            <a:r>
              <a:rPr kumimoji="1" lang="en" altLang="ko-KR" dirty="0"/>
              <a:t>arccosine</a:t>
            </a:r>
            <a:r>
              <a:rPr kumimoji="1" lang="ko-KR" altLang="en-US" dirty="0"/>
              <a:t>과 같습니다</a:t>
            </a:r>
            <a:r>
              <a:rPr kumimoji="1" lang="en-US" altLang="ko-KR" dirty="0"/>
              <a:t>. </a:t>
            </a:r>
          </a:p>
          <a:p>
            <a:pPr marL="228600" indent="-228600">
              <a:buFont typeface="+mj-lt"/>
              <a:buAutoNum type="arabicPeriod"/>
            </a:pPr>
            <a:r>
              <a:rPr kumimoji="1" lang="en" altLang="ko-KR" dirty="0"/>
              <a:t>rotation axis</a:t>
            </a:r>
            <a:r>
              <a:rPr kumimoji="1" lang="ko-KR" altLang="en-US" dirty="0"/>
              <a:t>는 원점으로 </a:t>
            </a:r>
            <a:r>
              <a:rPr kumimoji="1" lang="ko-KR" altLang="en-US" dirty="0" err="1"/>
              <a:t>부터</a:t>
            </a:r>
            <a:r>
              <a:rPr kumimoji="1" lang="ko-KR" altLang="en-US" dirty="0"/>
              <a:t> 반구 상의 </a:t>
            </a:r>
            <a:r>
              <a:rPr kumimoji="1" lang="en" altLang="ko-KR" dirty="0"/>
              <a:t>p1</a:t>
            </a:r>
            <a:r>
              <a:rPr kumimoji="1" lang="ko-KR" altLang="en-US" dirty="0"/>
              <a:t>과 </a:t>
            </a:r>
            <a:r>
              <a:rPr kumimoji="1" lang="en" altLang="ko-KR" dirty="0"/>
              <a:t>p2 </a:t>
            </a:r>
            <a:r>
              <a:rPr kumimoji="1" lang="ko-KR" altLang="en-US" dirty="0"/>
              <a:t>점으로 향하는 두 벡터를 </a:t>
            </a:r>
            <a:r>
              <a:rPr kumimoji="1" lang="en" altLang="ko-KR" dirty="0"/>
              <a:t>cross product</a:t>
            </a:r>
            <a:r>
              <a:rPr kumimoji="1" lang="ko-KR" altLang="en-US" dirty="0"/>
              <a:t>하면 쉽게 구할 수 있습니다</a:t>
            </a:r>
            <a:r>
              <a:rPr kumimoji="1" lang="en-US" altLang="ko-KR" dirty="0"/>
              <a:t>. </a:t>
            </a:r>
          </a:p>
          <a:p>
            <a:pPr marL="228600" indent="-228600">
              <a:buFont typeface="+mj-lt"/>
              <a:buAutoNum type="arabicPeriod"/>
            </a:pPr>
            <a:r>
              <a:rPr kumimoji="1" lang="ko-KR" altLang="en-US" dirty="0"/>
              <a:t>이제 </a:t>
            </a:r>
            <a:r>
              <a:rPr kumimoji="1" lang="en" altLang="ko-KR" dirty="0"/>
              <a:t>rotation axis</a:t>
            </a:r>
            <a:r>
              <a:rPr kumimoji="1" lang="ko-KR" altLang="en-US" dirty="0"/>
              <a:t>와 </a:t>
            </a:r>
            <a:r>
              <a:rPr kumimoji="1" lang="en" altLang="ko-KR" dirty="0"/>
              <a:t>angle</a:t>
            </a:r>
            <a:r>
              <a:rPr kumimoji="1" lang="ko-KR" altLang="en-US" dirty="0"/>
              <a:t>을 이용하여</a:t>
            </a:r>
            <a:r>
              <a:rPr kumimoji="1" lang="en-US" altLang="ko-KR" dirty="0"/>
              <a:t>, </a:t>
            </a:r>
            <a:r>
              <a:rPr kumimoji="1" lang="ko-KR" altLang="en-US" dirty="0"/>
              <a:t>이전에 배웠던 “임의의 </a:t>
            </a:r>
            <a:r>
              <a:rPr kumimoji="1" lang="en" altLang="ko-KR" dirty="0"/>
              <a:t>axis</a:t>
            </a:r>
            <a:r>
              <a:rPr kumimoji="1" lang="ko-KR" altLang="en-US" dirty="0"/>
              <a:t>에 관한 </a:t>
            </a:r>
            <a:r>
              <a:rPr kumimoji="1" lang="en" altLang="ko-KR" dirty="0"/>
              <a:t>rotation"</a:t>
            </a:r>
            <a:r>
              <a:rPr kumimoji="1" lang="ko-KR" altLang="en-US" dirty="0"/>
              <a:t>이나 </a:t>
            </a:r>
            <a:r>
              <a:rPr kumimoji="1" lang="en-US" altLang="ko-KR" dirty="0"/>
              <a:t>"</a:t>
            </a:r>
            <a:r>
              <a:rPr kumimoji="1" lang="en" altLang="ko-KR" dirty="0"/>
              <a:t>quaternion" </a:t>
            </a:r>
            <a:r>
              <a:rPr kumimoji="1" lang="ko-KR" altLang="en-US" dirty="0"/>
              <a:t>공식들을 사용하여 </a:t>
            </a:r>
            <a:r>
              <a:rPr kumimoji="1" lang="en" altLang="ko-KR" dirty="0"/>
              <a:t>transformation matrix</a:t>
            </a:r>
            <a:r>
              <a:rPr kumimoji="1" lang="ko-KR" altLang="en-US" dirty="0" err="1"/>
              <a:t>를</a:t>
            </a:r>
            <a:r>
              <a:rPr kumimoji="1" lang="ko-KR" altLang="en-US" dirty="0"/>
              <a:t> 구하면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19</a:t>
            </a:fld>
            <a:endParaRPr lang="ko-KR" altLang="en-US"/>
          </a:p>
        </p:txBody>
      </p:sp>
    </p:spTree>
    <p:extLst>
      <p:ext uri="{BB962C8B-B14F-4D97-AF65-F5344CB8AC3E}">
        <p14:creationId xmlns:p14="http://schemas.microsoft.com/office/powerpoint/2010/main" val="2228144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clipping </a:t>
            </a:r>
            <a:r>
              <a:rPr kumimoji="1" lang="ko-KR" altLang="en-US" dirty="0"/>
              <a:t>과정은 어떤 삼각형이 </a:t>
            </a:r>
            <a:r>
              <a:rPr kumimoji="1" lang="en" altLang="ko-KR" dirty="0"/>
              <a:t>clipping volume</a:t>
            </a:r>
            <a:r>
              <a:rPr kumimoji="1" lang="ko-KR" altLang="en-US" dirty="0"/>
              <a:t>의 경계에 걸쳐 있는 경우</a:t>
            </a:r>
            <a:r>
              <a:rPr kumimoji="1" lang="en-US" altLang="ko-KR" dirty="0"/>
              <a:t>, </a:t>
            </a:r>
            <a:r>
              <a:rPr kumimoji="1" lang="ko-KR" altLang="en-US" dirty="0"/>
              <a:t>내부에 있는 부분과 외부에 있는 부분을 분리하여 내부에 있는 쪽만 그리는 과정을 말합니다</a:t>
            </a:r>
            <a:r>
              <a:rPr kumimoji="1" lang="en-US" altLang="ko-KR" dirty="0"/>
              <a:t>. </a:t>
            </a:r>
          </a:p>
          <a:p>
            <a:pPr marL="228600" indent="-228600">
              <a:buFont typeface="+mj-lt"/>
              <a:buAutoNum type="arabicPeriod"/>
            </a:pPr>
            <a:r>
              <a:rPr kumimoji="1" lang="ko-KR" altLang="en-US" dirty="0"/>
              <a:t>왼쪽 그림에서는 삼각형들 중 </a:t>
            </a:r>
            <a:r>
              <a:rPr kumimoji="1" lang="en-US" altLang="ko-KR" dirty="0"/>
              <a:t>clipping volume</a:t>
            </a:r>
            <a:r>
              <a:rPr kumimoji="1" lang="ko-KR" altLang="en-US" dirty="0"/>
              <a:t>의 안쪽에 있는 부분들만 보여지고</a:t>
            </a:r>
            <a:r>
              <a:rPr kumimoji="1" lang="en-US" altLang="ko-KR" dirty="0"/>
              <a:t>,</a:t>
            </a:r>
            <a:r>
              <a:rPr kumimoji="1" lang="ko-KR" altLang="en-US" dirty="0"/>
              <a:t> </a:t>
            </a:r>
            <a:r>
              <a:rPr kumimoji="1" lang="en-US" altLang="ko-KR" dirty="0"/>
              <a:t>clipping out </a:t>
            </a:r>
            <a:r>
              <a:rPr kumimoji="1" lang="ko-KR" altLang="en-US" dirty="0"/>
              <a:t>된 나머지 부분들은 화면에 보이지 않게 됩니다</a:t>
            </a:r>
            <a:r>
              <a:rPr kumimoji="1" lang="en-US" altLang="ko-KR" dirty="0"/>
              <a:t>.</a:t>
            </a:r>
            <a:r>
              <a:rPr kumimoji="1" lang="ko-KR" altLang="en-US" dirty="0"/>
              <a:t> </a:t>
            </a:r>
            <a:endParaRPr kumimoji="1" lang="en-US" altLang="ko-KR" dirty="0"/>
          </a:p>
          <a:p>
            <a:pPr marL="228600" indent="-228600">
              <a:buFont typeface="+mj-lt"/>
              <a:buAutoNum type="arabicPeriod"/>
            </a:pPr>
            <a:r>
              <a:rPr kumimoji="1" lang="ko-KR" altLang="en-US" dirty="0"/>
              <a:t>오른쪽 그림은 </a:t>
            </a:r>
            <a:r>
              <a:rPr kumimoji="1" lang="en-US" altLang="ko-KR" dirty="0"/>
              <a:t>line segments (</a:t>
            </a:r>
            <a:r>
              <a:rPr kumimoji="1" lang="ko-KR" altLang="en-US" dirty="0"/>
              <a:t>선분</a:t>
            </a:r>
            <a:r>
              <a:rPr kumimoji="1" lang="en-US" altLang="ko-KR" dirty="0"/>
              <a:t>)</a:t>
            </a:r>
            <a:r>
              <a:rPr kumimoji="1" lang="ko-KR" altLang="en-US" dirty="0"/>
              <a:t> 들이 </a:t>
            </a:r>
            <a:r>
              <a:rPr kumimoji="1" lang="en-US" altLang="ko-KR" dirty="0"/>
              <a:t>clipping volume</a:t>
            </a:r>
            <a:r>
              <a:rPr kumimoji="1" lang="ko-KR" altLang="en-US" dirty="0"/>
              <a:t>에 대해 상대적으로 위치할 수 있는 경우들을 나열한 것입니다</a:t>
            </a:r>
            <a:r>
              <a:rPr kumimoji="1" lang="en-US" altLang="ko-KR" dirty="0"/>
              <a:t>.</a:t>
            </a:r>
            <a:r>
              <a:rPr kumimoji="1" lang="ko-KR" altLang="en-US" dirty="0"/>
              <a:t> </a:t>
            </a:r>
            <a:r>
              <a:rPr kumimoji="1" lang="en-US" altLang="ko-KR" dirty="0"/>
              <a:t>A</a:t>
            </a:r>
            <a:r>
              <a:rPr kumimoji="1" lang="ko-KR" altLang="en-US" dirty="0"/>
              <a:t>는 완전히 </a:t>
            </a:r>
            <a:r>
              <a:rPr kumimoji="1" lang="en-US" altLang="ko-KR" dirty="0"/>
              <a:t>clipping volume</a:t>
            </a:r>
            <a:r>
              <a:rPr kumimoji="1" lang="ko-KR" altLang="en-US" dirty="0"/>
              <a:t>의 바깥쪽에 있는 경우</a:t>
            </a:r>
            <a:r>
              <a:rPr kumimoji="1" lang="en-US" altLang="ko-KR" dirty="0"/>
              <a:t>,</a:t>
            </a:r>
            <a:r>
              <a:rPr kumimoji="1" lang="ko-KR" altLang="en-US" dirty="0"/>
              <a:t> </a:t>
            </a:r>
            <a:r>
              <a:rPr kumimoji="1" lang="en-US" altLang="ko-KR" dirty="0"/>
              <a:t>B</a:t>
            </a:r>
            <a:r>
              <a:rPr kumimoji="1" lang="ko-KR" altLang="en-US" dirty="0"/>
              <a:t>는 완전히 안쪽에 있는 경우</a:t>
            </a:r>
            <a:r>
              <a:rPr kumimoji="1" lang="en-US" altLang="ko-KR" dirty="0"/>
              <a:t>,</a:t>
            </a:r>
            <a:r>
              <a:rPr kumimoji="1" lang="ko-KR" altLang="en-US" dirty="0"/>
              <a:t> </a:t>
            </a:r>
            <a:r>
              <a:rPr kumimoji="1" lang="en-US" altLang="ko-KR" dirty="0"/>
              <a:t>C</a:t>
            </a:r>
            <a:r>
              <a:rPr kumimoji="1" lang="ko-KR" altLang="en-US" dirty="0"/>
              <a:t>와 </a:t>
            </a:r>
            <a:r>
              <a:rPr kumimoji="1" lang="en-US" altLang="ko-KR" dirty="0"/>
              <a:t>D</a:t>
            </a:r>
            <a:r>
              <a:rPr kumimoji="1" lang="ko-KR" altLang="en-US" dirty="0"/>
              <a:t>는 부분적으로 안쪽에 있는 경우들을 말합니다</a:t>
            </a:r>
            <a:r>
              <a:rPr kumimoji="1" lang="en-US" altLang="ko-KR" dirty="0"/>
              <a:t>.</a:t>
            </a:r>
            <a:r>
              <a:rPr kumimoji="1" lang="ko-KR" altLang="en-US" dirty="0"/>
              <a:t> </a:t>
            </a:r>
            <a:endParaRPr kumimoji="1" lang="en-US" altLang="ko-KR" dirty="0"/>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a:t>
            </a:fld>
            <a:endParaRPr lang="ko-KR" altLang="en-US"/>
          </a:p>
        </p:txBody>
      </p:sp>
    </p:spTree>
    <p:extLst>
      <p:ext uri="{BB962C8B-B14F-4D97-AF65-F5344CB8AC3E}">
        <p14:creationId xmlns:p14="http://schemas.microsoft.com/office/powerpoint/2010/main" val="11611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이것은 </a:t>
            </a:r>
            <a:r>
              <a:rPr kumimoji="1" lang="ko-KR" altLang="en-US" dirty="0" err="1"/>
              <a:t>아크볼을</a:t>
            </a:r>
            <a:r>
              <a:rPr kumimoji="1" lang="ko-KR" altLang="en-US" dirty="0"/>
              <a:t> 소개하는 프로그램 입니다</a:t>
            </a:r>
            <a:r>
              <a:rPr kumimoji="1" lang="en-US" altLang="ko-KR" dirty="0"/>
              <a:t>. </a:t>
            </a:r>
          </a:p>
          <a:p>
            <a:r>
              <a:rPr kumimoji="1" lang="en-US" altLang="ko-KR" dirty="0"/>
              <a:t>Mouse</a:t>
            </a:r>
            <a:r>
              <a:rPr kumimoji="1" lang="ko-KR" altLang="en-US" dirty="0"/>
              <a:t>의 왼쪽 버튼을 누른</a:t>
            </a:r>
            <a:r>
              <a:rPr kumimoji="1" lang="en-US" altLang="ko-KR" dirty="0"/>
              <a:t> </a:t>
            </a:r>
            <a:r>
              <a:rPr kumimoji="1" lang="ko-KR" altLang="en-US" dirty="0"/>
              <a:t>채로 </a:t>
            </a:r>
            <a:r>
              <a:rPr kumimoji="1" lang="ko-KR" altLang="en-US" dirty="0" err="1"/>
              <a:t>드래깅하여</a:t>
            </a:r>
            <a:r>
              <a:rPr kumimoji="1" lang="ko-KR" altLang="en-US" dirty="0"/>
              <a:t> 물체들을 회전시킬 수 있습니다</a:t>
            </a:r>
            <a:r>
              <a:rPr kumimoji="1" lang="en-US" altLang="ko-KR" dirty="0"/>
              <a:t>.</a:t>
            </a:r>
          </a:p>
          <a:p>
            <a:r>
              <a:rPr kumimoji="1" lang="en-US" altLang="ko-KR" dirty="0"/>
              <a:t>a' key</a:t>
            </a:r>
            <a:r>
              <a:rPr kumimoji="1" lang="ko-KR" altLang="en-US" dirty="0" err="1"/>
              <a:t>를</a:t>
            </a:r>
            <a:r>
              <a:rPr kumimoji="1" lang="ko-KR" altLang="en-US" dirty="0"/>
              <a:t> 누르면 </a:t>
            </a:r>
            <a:r>
              <a:rPr kumimoji="1" lang="en-US" altLang="ko-KR" dirty="0"/>
              <a:t>camera</a:t>
            </a:r>
            <a:r>
              <a:rPr kumimoji="1" lang="ko-KR" altLang="en-US" dirty="0" err="1"/>
              <a:t>를</a:t>
            </a:r>
            <a:r>
              <a:rPr kumimoji="1" lang="ko-KR" altLang="en-US" dirty="0"/>
              <a:t> 회전하는 것과 </a:t>
            </a:r>
            <a:r>
              <a:rPr kumimoji="1" lang="en-US" altLang="ko-KR" dirty="0"/>
              <a:t>object</a:t>
            </a:r>
            <a:r>
              <a:rPr kumimoji="1" lang="ko-KR" altLang="en-US" dirty="0" err="1"/>
              <a:t>를</a:t>
            </a:r>
            <a:r>
              <a:rPr kumimoji="1" lang="ko-KR" altLang="en-US" dirty="0"/>
              <a:t> 회전하는 </a:t>
            </a:r>
            <a:r>
              <a:rPr kumimoji="1" lang="en-US" altLang="ko-KR" dirty="0"/>
              <a:t>mode</a:t>
            </a:r>
            <a:r>
              <a:rPr kumimoji="1" lang="ko-KR" altLang="en-US" dirty="0"/>
              <a:t>들을 </a:t>
            </a:r>
            <a:r>
              <a:rPr kumimoji="1" lang="en-US" altLang="ko-KR" dirty="0"/>
              <a:t>toggle</a:t>
            </a:r>
            <a:r>
              <a:rPr kumimoji="1" lang="ko-KR" altLang="en-US" dirty="0"/>
              <a:t>할 수 있습니다</a:t>
            </a:r>
            <a:r>
              <a:rPr kumimoji="1" lang="en-US" altLang="ko-KR" dirty="0"/>
              <a:t>.</a:t>
            </a:r>
          </a:p>
          <a:p>
            <a:r>
              <a:rPr kumimoji="1" lang="en-US" altLang="ko-KR" dirty="0"/>
              <a:t>r' key</a:t>
            </a:r>
            <a:r>
              <a:rPr kumimoji="1" lang="ko-KR" altLang="en-US" dirty="0"/>
              <a:t>는 </a:t>
            </a:r>
            <a:r>
              <a:rPr kumimoji="1" lang="en-US" altLang="ko-KR" dirty="0" err="1"/>
              <a:t>arcball</a:t>
            </a:r>
            <a:r>
              <a:rPr kumimoji="1" lang="en-US" altLang="ko-KR" dirty="0"/>
              <a:t> interface</a:t>
            </a:r>
            <a:r>
              <a:rPr kumimoji="1" lang="ko-KR" altLang="en-US" dirty="0" err="1"/>
              <a:t>를</a:t>
            </a:r>
            <a:r>
              <a:rPr kumimoji="1" lang="ko-KR" altLang="en-US" dirty="0"/>
              <a:t> 초기화하여 초기상태로 돌아가게 합니다</a:t>
            </a:r>
            <a:r>
              <a:rPr kumimoji="1" lang="en-US" altLang="ko-KR" dirty="0"/>
              <a:t>. </a:t>
            </a:r>
          </a:p>
          <a:p>
            <a:endParaRPr kumimoji="1" lang="en-US" altLang="ko-KR" dirty="0"/>
          </a:p>
          <a:p>
            <a:r>
              <a:rPr kumimoji="1" lang="en" altLang="ko-KR" dirty="0"/>
              <a:t>This is a program to introduce </a:t>
            </a:r>
            <a:r>
              <a:rPr kumimoji="1" lang="en" altLang="ko-KR" dirty="0" err="1"/>
              <a:t>arcball</a:t>
            </a:r>
            <a:r>
              <a:rPr kumimoji="1" lang="en" altLang="ko-KR" dirty="0"/>
              <a:t>. </a:t>
            </a:r>
          </a:p>
          <a:p>
            <a:r>
              <a:rPr kumimoji="1" lang="en" altLang="ko-KR" dirty="0"/>
              <a:t>You can rotate objects by holding down the left mouse button and dragging them.</a:t>
            </a:r>
          </a:p>
          <a:p>
            <a:r>
              <a:rPr kumimoji="1" lang="en" altLang="ko-KR" dirty="0"/>
              <a:t>‘a' key toggles the mode between rotating the camera and rotating the object.</a:t>
            </a:r>
          </a:p>
          <a:p>
            <a:r>
              <a:rPr kumimoji="1" lang="en" altLang="ko-KR" dirty="0"/>
              <a:t>‘r' key resets the </a:t>
            </a:r>
            <a:r>
              <a:rPr kumimoji="1" lang="en" altLang="ko-KR" dirty="0" err="1"/>
              <a:t>arcball</a:t>
            </a:r>
            <a:r>
              <a:rPr kumimoji="1" lang="en" altLang="ko-KR" dirty="0"/>
              <a:t> interface, returning it to its initial state.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20</a:t>
            </a:fld>
            <a:endParaRPr lang="ko-KR" altLang="en-US"/>
          </a:p>
        </p:txBody>
      </p:sp>
    </p:spTree>
    <p:extLst>
      <p:ext uri="{BB962C8B-B14F-4D97-AF65-F5344CB8AC3E}">
        <p14:creationId xmlns:p14="http://schemas.microsoft.com/office/powerpoint/2010/main" val="343309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US" altLang="ko-KR" dirty="0"/>
              <a:t>3</a:t>
            </a:r>
            <a:r>
              <a:rPr kumimoji="1" lang="ko-KR" altLang="en-US" dirty="0"/>
              <a:t>차원에 정의된 물체를 </a:t>
            </a:r>
            <a:r>
              <a:rPr kumimoji="1" lang="en-US" altLang="ko-KR" dirty="0"/>
              <a:t>2</a:t>
            </a:r>
            <a:r>
              <a:rPr kumimoji="1" lang="en" altLang="ko-KR" dirty="0"/>
              <a:t>D </a:t>
            </a:r>
            <a:r>
              <a:rPr kumimoji="1" lang="ko-KR" altLang="en-US" dirty="0"/>
              <a:t>스크린에 그려 </a:t>
            </a:r>
            <a:r>
              <a:rPr kumimoji="1" lang="ko-KR" altLang="en-US" dirty="0" err="1"/>
              <a:t>내어야</a:t>
            </a:r>
            <a:r>
              <a:rPr kumimoji="1" lang="ko-KR" altLang="en-US" dirty="0"/>
              <a:t> 하기 때문에 </a:t>
            </a:r>
            <a:r>
              <a:rPr kumimoji="1" lang="en-US" altLang="ko-KR" dirty="0"/>
              <a:t>3</a:t>
            </a:r>
            <a:r>
              <a:rPr kumimoji="1" lang="en" altLang="ko-KR" dirty="0"/>
              <a:t>D</a:t>
            </a:r>
            <a:r>
              <a:rPr kumimoji="1" lang="ko-KR" altLang="en-US" dirty="0"/>
              <a:t>에서 </a:t>
            </a:r>
            <a:r>
              <a:rPr kumimoji="1" lang="en-US" altLang="ko-KR" dirty="0"/>
              <a:t>2</a:t>
            </a:r>
            <a:r>
              <a:rPr kumimoji="1" lang="en" altLang="ko-KR" dirty="0"/>
              <a:t>D</a:t>
            </a:r>
            <a:r>
              <a:rPr kumimoji="1" lang="ko-KR" altLang="en-US" dirty="0"/>
              <a:t>로의 </a:t>
            </a:r>
            <a:r>
              <a:rPr kumimoji="1" lang="en" altLang="ko-KR" dirty="0"/>
              <a:t>mapping</a:t>
            </a:r>
            <a:r>
              <a:rPr kumimoji="1" lang="ko-KR" altLang="en-US" dirty="0"/>
              <a:t>이 필요하게 됩니다</a:t>
            </a:r>
            <a:r>
              <a:rPr kumimoji="1" lang="en-US" altLang="ko-KR" dirty="0"/>
              <a:t>. </a:t>
            </a:r>
          </a:p>
          <a:p>
            <a:pPr marL="228600" indent="-228600">
              <a:buFont typeface="+mj-lt"/>
              <a:buAutoNum type="arabicPeriod"/>
            </a:pPr>
            <a:r>
              <a:rPr kumimoji="1" lang="ko-KR" altLang="en-US" dirty="0"/>
              <a:t>이 과정을 </a:t>
            </a:r>
            <a:r>
              <a:rPr kumimoji="1" lang="en" altLang="ko-KR" dirty="0"/>
              <a:t>projection</a:t>
            </a:r>
            <a:r>
              <a:rPr kumimoji="1" lang="ko-KR" altLang="en-US" dirty="0"/>
              <a:t>이라 부릅니다</a:t>
            </a:r>
            <a:r>
              <a:rPr kumimoji="1" lang="en-US" altLang="ko-KR" dirty="0"/>
              <a:t>. </a:t>
            </a:r>
          </a:p>
          <a:p>
            <a:pPr marL="228600" indent="-228600">
              <a:buFont typeface="+mj-lt"/>
              <a:buAutoNum type="arabicPeriod"/>
            </a:pPr>
            <a:r>
              <a:rPr kumimoji="1" lang="ko-KR" altLang="en-US" dirty="0"/>
              <a:t>그림에서 보면 </a:t>
            </a:r>
            <a:r>
              <a:rPr kumimoji="1" lang="en" altLang="ko-KR" dirty="0"/>
              <a:t>projector</a:t>
            </a:r>
            <a:r>
              <a:rPr kumimoji="1" lang="ko-KR" altLang="en-US" dirty="0"/>
              <a:t>들과 </a:t>
            </a:r>
            <a:r>
              <a:rPr kumimoji="1" lang="en" altLang="ko-KR" dirty="0"/>
              <a:t>view plane</a:t>
            </a:r>
            <a:r>
              <a:rPr kumimoji="1" lang="ko-KR" altLang="en-US" dirty="0"/>
              <a:t>이 교차하는 점들로 </a:t>
            </a:r>
            <a:r>
              <a:rPr kumimoji="1" lang="en" altLang="ko-KR" dirty="0"/>
              <a:t>point</a:t>
            </a:r>
            <a:r>
              <a:rPr kumimoji="1" lang="ko-KR" altLang="en-US" dirty="0"/>
              <a:t>들이 </a:t>
            </a:r>
            <a:r>
              <a:rPr kumimoji="1" lang="en" altLang="ko-KR" dirty="0"/>
              <a:t>projection </a:t>
            </a:r>
            <a:r>
              <a:rPr kumimoji="1" lang="ko-KR" altLang="en-US" dirty="0"/>
              <a:t>되고 있음을 알 수 있습니다</a:t>
            </a:r>
            <a:r>
              <a:rPr kumimoji="1" lang="en-US" altLang="ko-KR" dirty="0"/>
              <a:t>. </a:t>
            </a:r>
            <a:r>
              <a:rPr kumimoji="1" lang="ko-KR" altLang="en-US" dirty="0"/>
              <a:t>여기에서</a:t>
            </a:r>
            <a:r>
              <a:rPr kumimoji="1" lang="en-US" altLang="ko-KR" dirty="0"/>
              <a:t>, </a:t>
            </a:r>
            <a:r>
              <a:rPr kumimoji="1" lang="en" altLang="ko-KR" dirty="0"/>
              <a:t>projector</a:t>
            </a:r>
            <a:r>
              <a:rPr kumimoji="1" lang="ko-KR" altLang="en-US" dirty="0"/>
              <a:t>는 </a:t>
            </a:r>
            <a:r>
              <a:rPr kumimoji="1" lang="en" altLang="ko-KR" dirty="0"/>
              <a:t>COP, </a:t>
            </a:r>
            <a:r>
              <a:rPr kumimoji="1" lang="ko-KR" altLang="en-US" dirty="0"/>
              <a:t>즉 </a:t>
            </a:r>
            <a:r>
              <a:rPr kumimoji="1" lang="en" altLang="ko-KR" dirty="0"/>
              <a:t>camera</a:t>
            </a:r>
            <a:r>
              <a:rPr kumimoji="1" lang="ko-KR" altLang="en-US" dirty="0"/>
              <a:t>의 </a:t>
            </a:r>
            <a:r>
              <a:rPr kumimoji="1" lang="en" altLang="ko-KR" dirty="0"/>
              <a:t>position</a:t>
            </a:r>
            <a:r>
              <a:rPr kumimoji="1" lang="ko-KR" altLang="en-US" dirty="0"/>
              <a:t>과 </a:t>
            </a:r>
            <a:r>
              <a:rPr kumimoji="1" lang="en" altLang="ko-KR" dirty="0"/>
              <a:t>object</a:t>
            </a:r>
            <a:r>
              <a:rPr kumimoji="1" lang="ko-KR" altLang="en-US" dirty="0"/>
              <a:t>위의 점을 잇는 직선입니다</a:t>
            </a:r>
            <a:r>
              <a:rPr kumimoji="1" lang="en-US" altLang="ko-KR" dirty="0"/>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3</a:t>
            </a:fld>
            <a:endParaRPr lang="ko-KR" altLang="en-US"/>
          </a:p>
        </p:txBody>
      </p:sp>
    </p:spTree>
    <p:extLst>
      <p:ext uri="{BB962C8B-B14F-4D97-AF65-F5344CB8AC3E}">
        <p14:creationId xmlns:p14="http://schemas.microsoft.com/office/powerpoint/2010/main" val="245478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indent="-228600">
              <a:buFont typeface="+mj-lt"/>
              <a:buAutoNum type="arabicPeriod"/>
            </a:pPr>
            <a:r>
              <a:rPr kumimoji="1" lang="en" altLang="ko-KR" dirty="0"/>
              <a:t>Projection</a:t>
            </a:r>
            <a:r>
              <a:rPr kumimoji="1" lang="ko-KR" altLang="en-US" dirty="0"/>
              <a:t>에는 두가지 종류가 있는데</a:t>
            </a:r>
            <a:r>
              <a:rPr kumimoji="1" lang="en-US" altLang="ko-KR" dirty="0"/>
              <a:t>, </a:t>
            </a:r>
            <a:r>
              <a:rPr kumimoji="1" lang="ko-KR" altLang="en-US" dirty="0"/>
              <a:t>먼저 </a:t>
            </a:r>
            <a:r>
              <a:rPr kumimoji="1" lang="en" altLang="ko-KR" dirty="0"/>
              <a:t>parallel projection</a:t>
            </a:r>
            <a:r>
              <a:rPr kumimoji="1" lang="ko-KR" altLang="en-US" dirty="0"/>
              <a:t>은 </a:t>
            </a:r>
            <a:r>
              <a:rPr kumimoji="1" lang="en" altLang="ko-KR" dirty="0"/>
              <a:t>COP</a:t>
            </a:r>
            <a:r>
              <a:rPr kumimoji="1" lang="ko-KR" altLang="en-US" dirty="0"/>
              <a:t>가 무한대로 멀리 있는 경우입니다</a:t>
            </a:r>
            <a:r>
              <a:rPr kumimoji="1" lang="en-US" altLang="ko-KR" dirty="0"/>
              <a:t>. </a:t>
            </a:r>
            <a:r>
              <a:rPr kumimoji="1" lang="ko-KR" altLang="en-US" dirty="0"/>
              <a:t>모든 </a:t>
            </a:r>
            <a:r>
              <a:rPr kumimoji="1" lang="en" altLang="ko-KR" dirty="0"/>
              <a:t>projector</a:t>
            </a:r>
            <a:r>
              <a:rPr kumimoji="1" lang="ko-KR" altLang="en-US" dirty="0"/>
              <a:t>들이 평행합니다</a:t>
            </a:r>
            <a:r>
              <a:rPr kumimoji="1" lang="en-US" altLang="ko-KR" dirty="0"/>
              <a:t>.  </a:t>
            </a:r>
          </a:p>
          <a:p>
            <a:pPr marL="228600" indent="-228600">
              <a:buFont typeface="+mj-lt"/>
              <a:buAutoNum type="arabicPeriod"/>
            </a:pPr>
            <a:r>
              <a:rPr kumimoji="1" lang="en" altLang="ko-KR" dirty="0"/>
              <a:t>Object</a:t>
            </a:r>
            <a:r>
              <a:rPr kumimoji="1" lang="ko-KR" altLang="en-US" dirty="0"/>
              <a:t>의 크기 비율이 그대로 유지되어 </a:t>
            </a:r>
            <a:r>
              <a:rPr kumimoji="1" lang="en" altLang="ko-KR" dirty="0"/>
              <a:t>projection </a:t>
            </a:r>
            <a:r>
              <a:rPr kumimoji="1" lang="ko-KR" altLang="en-US" dirty="0"/>
              <a:t>됩니다</a:t>
            </a:r>
            <a:r>
              <a:rPr kumimoji="1" lang="en-US" altLang="ko-KR" dirty="0"/>
              <a:t>. </a:t>
            </a:r>
          </a:p>
          <a:p>
            <a:pPr marL="228600" indent="-228600">
              <a:buFont typeface="+mj-lt"/>
              <a:buAutoNum type="arabicPeriod"/>
            </a:pPr>
            <a:r>
              <a:rPr kumimoji="1" lang="ko-KR" altLang="en-US" dirty="0"/>
              <a:t>원근감이 없기 때문에 우리가 사는 실세상과는 다릅니다</a:t>
            </a:r>
            <a:r>
              <a:rPr kumimoji="1" lang="en-US" altLang="ko-KR" dirty="0"/>
              <a:t>. </a:t>
            </a:r>
          </a:p>
          <a:p>
            <a:pPr marL="228600" indent="-228600">
              <a:buFont typeface="+mj-lt"/>
              <a:buAutoNum type="arabicPeriod"/>
            </a:pPr>
            <a:r>
              <a:rPr kumimoji="1" lang="en" altLang="ko-KR" dirty="0"/>
              <a:t>parallel projection</a:t>
            </a:r>
            <a:r>
              <a:rPr kumimoji="1" lang="ko-KR" altLang="en-US" dirty="0"/>
              <a:t>은 크기나 거리의 정확성이 요구되는 기계설계 등에 쓰입니다</a:t>
            </a:r>
            <a:r>
              <a:rPr kumimoji="1" lang="en-US" altLang="ko-KR" dirty="0"/>
              <a:t>. </a:t>
            </a:r>
          </a:p>
          <a:p>
            <a:pPr marL="228600" indent="-228600">
              <a:buFont typeface="+mj-lt"/>
              <a:buAutoNum type="arabicPeriod"/>
            </a:pPr>
            <a:r>
              <a:rPr kumimoji="1" lang="en" altLang="ko-KR" dirty="0"/>
              <a:t>Perspective projection</a:t>
            </a:r>
            <a:r>
              <a:rPr kumimoji="1" lang="ko-KR" altLang="en-US" dirty="0"/>
              <a:t>에서는 </a:t>
            </a:r>
            <a:r>
              <a:rPr kumimoji="1" lang="en" altLang="ko-KR" dirty="0"/>
              <a:t>COP</a:t>
            </a:r>
            <a:r>
              <a:rPr kumimoji="1" lang="ko-KR" altLang="en-US" dirty="0"/>
              <a:t>가 유한한 거리에 존재합니다</a:t>
            </a:r>
            <a:r>
              <a:rPr kumimoji="1" lang="en-US" altLang="ko-KR" dirty="0"/>
              <a:t>. </a:t>
            </a:r>
          </a:p>
          <a:p>
            <a:pPr marL="228600" indent="-228600">
              <a:buFont typeface="+mj-lt"/>
              <a:buAutoNum type="arabicPeriod"/>
            </a:pPr>
            <a:r>
              <a:rPr kumimoji="1" lang="ko-KR" altLang="en-US" dirty="0"/>
              <a:t>좀 더 현실적인 </a:t>
            </a:r>
            <a:r>
              <a:rPr kumimoji="1" lang="en" altLang="ko-KR" dirty="0"/>
              <a:t>projection </a:t>
            </a:r>
            <a:r>
              <a:rPr kumimoji="1" lang="ko-KR" altLang="en-US" dirty="0"/>
              <a:t>방법입니다</a:t>
            </a:r>
            <a:r>
              <a:rPr kumimoji="1" lang="en-US" altLang="ko-KR" dirty="0"/>
              <a:t>. </a:t>
            </a:r>
          </a:p>
          <a:p>
            <a:pPr marL="228600" indent="-228600">
              <a:buFont typeface="+mj-lt"/>
              <a:buAutoNum type="arabicPeriod"/>
            </a:pPr>
            <a:r>
              <a:rPr kumimoji="1" lang="ko-KR" altLang="en-US" dirty="0"/>
              <a:t>멀리 있는 물체는 작게</a:t>
            </a:r>
            <a:r>
              <a:rPr kumimoji="1" lang="en-US" altLang="ko-KR" dirty="0"/>
              <a:t>, </a:t>
            </a:r>
            <a:r>
              <a:rPr kumimoji="1" lang="ko-KR" altLang="en-US" dirty="0"/>
              <a:t>가까이 있는 물체는 크게 </a:t>
            </a:r>
            <a:r>
              <a:rPr kumimoji="1" lang="en" altLang="ko-KR" dirty="0"/>
              <a:t>projection </a:t>
            </a:r>
            <a:r>
              <a:rPr kumimoji="1" lang="ko-KR" altLang="en-US" dirty="0"/>
              <a:t>되므로</a:t>
            </a:r>
            <a:r>
              <a:rPr kumimoji="1" lang="en-US" altLang="ko-KR" dirty="0"/>
              <a:t>, </a:t>
            </a:r>
            <a:r>
              <a:rPr kumimoji="1" lang="ko-KR" altLang="en-US" dirty="0"/>
              <a:t>실제 크기의 비율이 유지되지는 않습니다</a:t>
            </a:r>
            <a:r>
              <a:rPr kumimoji="1" lang="en-US" altLang="ko-KR" dirty="0"/>
              <a:t>. </a:t>
            </a:r>
          </a:p>
          <a:p>
            <a:pPr marL="228600" indent="-228600">
              <a:buFont typeface="+mj-lt"/>
              <a:buAutoNum type="arabicPeriod"/>
            </a:pPr>
            <a:r>
              <a:rPr kumimoji="1" lang="ko-KR" altLang="en-US" dirty="0"/>
              <a:t>컴퓨터 그래픽스에서는 대부분 </a:t>
            </a:r>
            <a:r>
              <a:rPr kumimoji="1" lang="en" altLang="ko-KR" dirty="0"/>
              <a:t>perspective projection</a:t>
            </a:r>
            <a:r>
              <a:rPr kumimoji="1" lang="ko-KR" altLang="en-US" dirty="0"/>
              <a:t>을 사용합니다</a:t>
            </a:r>
            <a:r>
              <a:rPr kumimoji="1" lang="en-US" altLang="ko-KR" dirty="0"/>
              <a:t>.</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4</a:t>
            </a:fld>
            <a:endParaRPr lang="ko-KR" altLang="en-US"/>
          </a:p>
        </p:txBody>
      </p:sp>
    </p:spTree>
    <p:extLst>
      <p:ext uri="{BB962C8B-B14F-4D97-AF65-F5344CB8AC3E}">
        <p14:creationId xmlns:p14="http://schemas.microsoft.com/office/powerpoint/2010/main" val="1301229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Parallel projection</a:t>
            </a:r>
            <a:r>
              <a:rPr lang="ko-KR" altLang="en-US" sz="1200" kern="100" dirty="0">
                <a:effectLst/>
                <a:latin typeface="맑은 고딕" panose="020B0503020000020004" pitchFamily="34" charset="-127"/>
                <a:ea typeface="+mn-ea"/>
                <a:cs typeface="Times New Roman" panose="02020603050405020304" pitchFamily="18" charset="0"/>
              </a:rPr>
              <a:t>은 간단합니다</a:t>
            </a:r>
            <a:r>
              <a:rPr lang="en-US" altLang="ko-KR" sz="1200" kern="100" dirty="0">
                <a:effectLst/>
                <a:latin typeface="맑은 고딕" panose="020B0503020000020004" pitchFamily="34" charset="-127"/>
                <a:ea typeface="+mn-ea"/>
                <a:cs typeface="Times New Roman" panose="02020603050405020304" pitchFamily="18" charset="0"/>
              </a:rPr>
              <a:t>. 3</a:t>
            </a:r>
            <a:r>
              <a:rPr lang="en" altLang="ko-KR" sz="1200" kern="100" dirty="0">
                <a:effectLst/>
                <a:latin typeface="맑은 고딕" panose="020B0503020000020004" pitchFamily="34" charset="-127"/>
                <a:ea typeface="+mn-ea"/>
                <a:cs typeface="Times New Roman" panose="02020603050405020304" pitchFamily="18" charset="0"/>
              </a:rPr>
              <a:t>D </a:t>
            </a:r>
            <a:r>
              <a:rPr lang="ko-KR" altLang="en-US" sz="1200" kern="100" dirty="0">
                <a:effectLst/>
                <a:latin typeface="맑은 고딕" panose="020B0503020000020004" pitchFamily="34" charset="-127"/>
                <a:ea typeface="+mn-ea"/>
                <a:cs typeface="Times New Roman" panose="02020603050405020304" pitchFamily="18" charset="0"/>
              </a:rPr>
              <a:t>좌표의 </a:t>
            </a:r>
            <a:r>
              <a:rPr lang="en" altLang="ko-KR" sz="1200" kern="100" dirty="0">
                <a:effectLst/>
                <a:latin typeface="맑은 고딕" panose="020B0503020000020004" pitchFamily="34" charset="-127"/>
                <a:ea typeface="+mn-ea"/>
                <a:cs typeface="Times New Roman" panose="02020603050405020304" pitchFamily="18" charset="0"/>
              </a:rPr>
              <a:t>x </a:t>
            </a:r>
            <a:r>
              <a:rPr lang="ko-KR" altLang="en-US" sz="1200" kern="100" dirty="0">
                <a:effectLst/>
                <a:latin typeface="맑은 고딕" panose="020B0503020000020004" pitchFamily="34" charset="-127"/>
                <a:ea typeface="+mn-ea"/>
                <a:cs typeface="Times New Roman" panose="02020603050405020304" pitchFamily="18" charset="0"/>
              </a:rPr>
              <a:t>및 </a:t>
            </a:r>
            <a:r>
              <a:rPr lang="en" altLang="ko-KR" sz="1200" kern="100" dirty="0">
                <a:effectLst/>
                <a:latin typeface="맑은 고딕" panose="020B0503020000020004" pitchFamily="34" charset="-127"/>
                <a:ea typeface="+mn-ea"/>
                <a:cs typeface="Times New Roman" panose="02020603050405020304" pitchFamily="18" charset="0"/>
              </a:rPr>
              <a:t>y </a:t>
            </a:r>
            <a:r>
              <a:rPr lang="ko-KR" altLang="en-US" sz="1200" kern="100" dirty="0">
                <a:effectLst/>
                <a:latin typeface="맑은 고딕" panose="020B0503020000020004" pitchFamily="34" charset="-127"/>
                <a:ea typeface="+mn-ea"/>
                <a:cs typeface="Times New Roman" panose="02020603050405020304" pitchFamily="18" charset="0"/>
              </a:rPr>
              <a:t>좌표를 유지하고 </a:t>
            </a:r>
            <a:r>
              <a:rPr lang="en" altLang="ko-KR" sz="1200" kern="100" dirty="0">
                <a:effectLst/>
                <a:latin typeface="맑은 고딕" panose="020B0503020000020004" pitchFamily="34" charset="-127"/>
                <a:ea typeface="+mn-ea"/>
                <a:cs typeface="Times New Roman" panose="02020603050405020304" pitchFamily="18" charset="0"/>
              </a:rPr>
              <a:t>z </a:t>
            </a:r>
            <a:r>
              <a:rPr lang="ko-KR" altLang="en-US" sz="1200" kern="100" dirty="0">
                <a:effectLst/>
                <a:latin typeface="맑은 고딕" panose="020B0503020000020004" pitchFamily="34" charset="-127"/>
                <a:ea typeface="+mn-ea"/>
                <a:cs typeface="Times New Roman" panose="02020603050405020304" pitchFamily="18" charset="0"/>
              </a:rPr>
              <a:t>좌표는 무시하면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COP</a:t>
            </a:r>
            <a:r>
              <a:rPr lang="ko-KR" altLang="en-US" sz="1200" kern="100" dirty="0">
                <a:effectLst/>
                <a:latin typeface="맑은 고딕" panose="020B0503020000020004" pitchFamily="34" charset="-127"/>
                <a:ea typeface="+mn-ea"/>
                <a:cs typeface="Times New Roman" panose="02020603050405020304" pitchFamily="18" charset="0"/>
              </a:rPr>
              <a:t>와 </a:t>
            </a:r>
            <a:r>
              <a:rPr lang="en" altLang="ko-KR" sz="1200" kern="100" dirty="0">
                <a:effectLst/>
                <a:latin typeface="맑은 고딕" panose="020B0503020000020004" pitchFamily="34" charset="-127"/>
                <a:ea typeface="+mn-ea"/>
                <a:cs typeface="Times New Roman" panose="02020603050405020304" pitchFamily="18" charset="0"/>
              </a:rPr>
              <a:t>view plane</a:t>
            </a:r>
            <a:r>
              <a:rPr lang="ko-KR" altLang="en-US" sz="1200" kern="100" dirty="0">
                <a:effectLst/>
                <a:latin typeface="맑은 고딕" panose="020B0503020000020004" pitchFamily="34" charset="-127"/>
                <a:ea typeface="+mn-ea"/>
                <a:cs typeface="Times New Roman" panose="02020603050405020304" pitchFamily="18" charset="0"/>
              </a:rPr>
              <a:t>간의 거리를 </a:t>
            </a:r>
            <a:r>
              <a:rPr lang="en"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라 합시다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Point Pc = (xc, </a:t>
            </a:r>
            <a:r>
              <a:rPr lang="en" altLang="ko-KR" sz="1200" kern="100" dirty="0" err="1">
                <a:effectLst/>
                <a:latin typeface="맑은 고딕" panose="020B0503020000020004" pitchFamily="34" charset="-127"/>
                <a:ea typeface="+mn-ea"/>
                <a:cs typeface="Times New Roman" panose="02020603050405020304" pitchFamily="18" charset="0"/>
              </a:rPr>
              <a:t>yc</a:t>
            </a:r>
            <a:r>
              <a:rPr lang="en"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err="1">
                <a:effectLst/>
                <a:latin typeface="맑은 고딕" panose="020B0503020000020004" pitchFamily="34" charset="-127"/>
                <a:ea typeface="+mn-ea"/>
                <a:cs typeface="Times New Roman" panose="02020603050405020304" pitchFamily="18" charset="0"/>
              </a:rPr>
              <a:t>zc</a:t>
            </a:r>
            <a:r>
              <a:rPr lang="en"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가 </a:t>
            </a:r>
            <a:r>
              <a:rPr lang="en" altLang="ko-KR" sz="1200" kern="100" dirty="0">
                <a:effectLst/>
                <a:latin typeface="맑은 고딕" panose="020B0503020000020004" pitchFamily="34" charset="-127"/>
                <a:ea typeface="+mn-ea"/>
                <a:cs typeface="Times New Roman" panose="02020603050405020304" pitchFamily="18" charset="0"/>
              </a:rPr>
              <a:t>camera space</a:t>
            </a:r>
            <a:r>
              <a:rPr lang="ko-KR" altLang="en-US" sz="1200" kern="100" dirty="0">
                <a:effectLst/>
                <a:latin typeface="맑은 고딕" panose="020B0503020000020004" pitchFamily="34" charset="-127"/>
                <a:ea typeface="+mn-ea"/>
                <a:cs typeface="Times New Roman" panose="02020603050405020304" pitchFamily="18" charset="0"/>
              </a:rPr>
              <a:t>에 존재한다고 가정합니다</a:t>
            </a:r>
            <a:r>
              <a:rPr lang="en-US" altLang="ko-KR" sz="1200" kern="100" dirty="0">
                <a:effectLst/>
                <a:latin typeface="맑은 고딕" panose="020B0503020000020004" pitchFamily="34" charset="-127"/>
                <a:ea typeface="+mn-ea"/>
                <a:cs typeface="Times New Roman" panose="02020603050405020304" pitchFamily="18" charset="0"/>
              </a:rPr>
              <a:t>. </a:t>
            </a:r>
          </a:p>
          <a:p>
            <a:pPr marL="228600" lvl="0" indent="-228600" algn="just" latinLnBrk="1">
              <a:spcAft>
                <a:spcPts val="0"/>
              </a:spcAft>
              <a:buFont typeface="+mj-lt"/>
              <a:buAutoNum type="arabicPeriod"/>
            </a:pPr>
            <a:r>
              <a:rPr lang="en" altLang="ko-KR" sz="1200" kern="100" dirty="0">
                <a:effectLst/>
                <a:latin typeface="맑은 고딕" panose="020B0503020000020004" pitchFamily="34" charset="-127"/>
                <a:ea typeface="+mn-ea"/>
                <a:cs typeface="Times New Roman" panose="02020603050405020304" pitchFamily="18" charset="0"/>
              </a:rPr>
              <a:t>Parallel projection matrix</a:t>
            </a:r>
            <a:r>
              <a:rPr lang="ko-KR" altLang="en-US" sz="1200" kern="100" dirty="0">
                <a:effectLst/>
                <a:latin typeface="맑은 고딕" panose="020B0503020000020004" pitchFamily="34" charset="-127"/>
                <a:ea typeface="+mn-ea"/>
                <a:cs typeface="Times New Roman" panose="02020603050405020304" pitchFamily="18" charset="0"/>
              </a:rPr>
              <a:t>는 이렇게 간단합니다</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x, y </a:t>
            </a:r>
            <a:r>
              <a:rPr lang="ko-KR" altLang="en-US" sz="1200" kern="100" dirty="0">
                <a:effectLst/>
                <a:latin typeface="맑은 고딕" panose="020B0503020000020004" pitchFamily="34" charset="-127"/>
                <a:ea typeface="+mn-ea"/>
                <a:cs typeface="Times New Roman" panose="02020603050405020304" pitchFamily="18" charset="0"/>
              </a:rPr>
              <a:t>좌표는 그대로</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이고</a:t>
            </a:r>
            <a:r>
              <a:rPr lang="en-US" altLang="ko-KR" sz="1200" kern="100" dirty="0">
                <a:effectLst/>
                <a:latin typeface="맑은 고딕" panose="020B0503020000020004" pitchFamily="34" charset="-127"/>
                <a:ea typeface="+mn-ea"/>
                <a:cs typeface="Times New Roman" panose="02020603050405020304" pitchFamily="18" charset="0"/>
              </a:rPr>
              <a:t>, </a:t>
            </a:r>
            <a:r>
              <a:rPr lang="en" altLang="ko-KR" sz="1200" kern="100" dirty="0">
                <a:effectLst/>
                <a:latin typeface="맑은 고딕" panose="020B0503020000020004" pitchFamily="34" charset="-127"/>
                <a:ea typeface="+mn-ea"/>
                <a:cs typeface="Times New Roman" panose="02020603050405020304" pitchFamily="18" charset="0"/>
              </a:rPr>
              <a:t>z</a:t>
            </a:r>
            <a:r>
              <a:rPr lang="ko-KR" altLang="en-US" sz="1200" kern="100" dirty="0">
                <a:effectLst/>
                <a:latin typeface="맑은 고딕" panose="020B0503020000020004" pitchFamily="34" charset="-127"/>
                <a:ea typeface="+mn-ea"/>
                <a:cs typeface="Times New Roman" panose="02020603050405020304" pitchFamily="18" charset="0"/>
              </a:rPr>
              <a:t>좌표는 </a:t>
            </a:r>
            <a:r>
              <a:rPr lang="en" altLang="ko-KR" sz="1200" kern="100" dirty="0">
                <a:effectLst/>
                <a:latin typeface="맑은 고딕" panose="020B0503020000020004" pitchFamily="34" charset="-127"/>
                <a:ea typeface="+mn-ea"/>
                <a:cs typeface="Times New Roman" panose="02020603050405020304" pitchFamily="18" charset="0"/>
              </a:rPr>
              <a:t>d</a:t>
            </a:r>
            <a:r>
              <a:rPr lang="ko-KR" altLang="en-US" sz="1200" kern="100" dirty="0">
                <a:effectLst/>
                <a:latin typeface="맑은 고딕" panose="020B0503020000020004" pitchFamily="34" charset="-127"/>
                <a:ea typeface="+mn-ea"/>
                <a:cs typeface="Times New Roman" panose="02020603050405020304" pitchFamily="18" charset="0"/>
              </a:rPr>
              <a:t>가 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여기서 한가지 의문이 있는데</a:t>
            </a:r>
            <a:r>
              <a:rPr lang="en-US" altLang="ko-KR" sz="1200" kern="100" dirty="0">
                <a:effectLst/>
                <a:latin typeface="맑은 고딕" panose="020B0503020000020004" pitchFamily="34" charset="-127"/>
                <a:ea typeface="+mn-ea"/>
                <a:cs typeface="Times New Roman" panose="02020603050405020304" pitchFamily="18" charset="0"/>
              </a:rPr>
              <a:t>, Projection</a:t>
            </a:r>
            <a:r>
              <a:rPr lang="ko-KR" altLang="en-US" sz="1200" kern="100" dirty="0">
                <a:effectLst/>
                <a:latin typeface="맑은 고딕" panose="020B0503020000020004" pitchFamily="34" charset="-127"/>
                <a:ea typeface="+mn-ea"/>
                <a:cs typeface="Times New Roman" panose="02020603050405020304" pitchFamily="18" charset="0"/>
              </a:rPr>
              <a:t>은 </a:t>
            </a:r>
            <a:r>
              <a:rPr lang="en-US" altLang="ko-KR" sz="1200" kern="100" dirty="0">
                <a:effectLst/>
                <a:latin typeface="맑은 고딕" panose="020B0503020000020004" pitchFamily="34" charset="-127"/>
                <a:ea typeface="+mn-ea"/>
                <a:cs typeface="Times New Roman" panose="02020603050405020304" pitchFamily="18" charset="0"/>
              </a:rPr>
              <a:t>3D</a:t>
            </a:r>
            <a:r>
              <a:rPr lang="ko-KR" altLang="en-US" sz="1200" kern="100" dirty="0">
                <a:effectLst/>
                <a:latin typeface="맑은 고딕" panose="020B0503020000020004" pitchFamily="34" charset="-127"/>
                <a:ea typeface="+mn-ea"/>
                <a:cs typeface="Times New Roman" panose="02020603050405020304" pitchFamily="18" charset="0"/>
              </a:rPr>
              <a:t>를 </a:t>
            </a:r>
            <a:r>
              <a:rPr lang="en-US" altLang="ko-KR" sz="1200" kern="100" dirty="0">
                <a:effectLst/>
                <a:latin typeface="맑은 고딕" panose="020B0503020000020004" pitchFamily="34" charset="-127"/>
                <a:ea typeface="+mn-ea"/>
                <a:cs typeface="Times New Roman" panose="02020603050405020304" pitchFamily="18" charset="0"/>
              </a:rPr>
              <a:t>2D </a:t>
            </a:r>
            <a:r>
              <a:rPr lang="ko-KR" altLang="en-US" sz="1200" kern="100" dirty="0">
                <a:effectLst/>
                <a:latin typeface="맑은 고딕" panose="020B0503020000020004" pitchFamily="34" charset="-127"/>
                <a:ea typeface="+mn-ea"/>
                <a:cs typeface="Times New Roman" panose="02020603050405020304" pitchFamily="18" charset="0"/>
              </a:rPr>
              <a:t>좌표로 변환하는 것인데</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그렇다면 </a:t>
            </a:r>
            <a:r>
              <a:rPr lang="en-US" altLang="ko-KR" sz="1200" kern="100" dirty="0" err="1">
                <a:effectLst/>
                <a:latin typeface="맑은 고딕" panose="020B0503020000020004" pitchFamily="34" charset="-127"/>
                <a:ea typeface="+mn-ea"/>
                <a:cs typeface="Times New Roman" panose="02020603050405020304" pitchFamily="18" charset="0"/>
              </a:rPr>
              <a:t>z_c</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좌표가 왜 필요할까 하는 것입니다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나중에 보겠지만 이 </a:t>
            </a:r>
            <a:r>
              <a:rPr lang="en-US" altLang="ko-KR" sz="1200" kern="100" dirty="0" err="1">
                <a:effectLst/>
                <a:latin typeface="맑은 고딕" panose="020B0503020000020004" pitchFamily="34" charset="-127"/>
                <a:ea typeface="+mn-ea"/>
                <a:cs typeface="Times New Roman" panose="02020603050405020304" pitchFamily="18" charset="0"/>
              </a:rPr>
              <a:t>z_c</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좌표는 </a:t>
            </a:r>
            <a:r>
              <a:rPr lang="ko-KR" altLang="en-US" sz="1200" kern="100" dirty="0" err="1">
                <a:effectLst/>
                <a:latin typeface="맑은 고딕" panose="020B0503020000020004" pitchFamily="34" charset="-127"/>
                <a:ea typeface="+mn-ea"/>
                <a:cs typeface="Times New Roman" panose="02020603050405020304" pitchFamily="18" charset="0"/>
              </a:rPr>
              <a:t>물체간의</a:t>
            </a:r>
            <a:r>
              <a:rPr lang="ko-KR" altLang="en-US" sz="1200" kern="100" dirty="0">
                <a:effectLst/>
                <a:latin typeface="맑은 고딕" panose="020B0503020000020004" pitchFamily="34" charset="-127"/>
                <a:ea typeface="+mn-ea"/>
                <a:cs typeface="Times New Roman" panose="02020603050405020304" pitchFamily="18" charset="0"/>
              </a:rPr>
              <a:t> 깊이 비교 등을 가능하게 하여 </a:t>
            </a:r>
            <a:r>
              <a:rPr lang="en-US" altLang="ko-KR" sz="1200" kern="100" dirty="0">
                <a:effectLst/>
                <a:latin typeface="맑은 고딕" panose="020B0503020000020004" pitchFamily="34" charset="-127"/>
                <a:ea typeface="+mn-ea"/>
                <a:cs typeface="Times New Roman" panose="02020603050405020304" pitchFamily="18" charset="0"/>
              </a:rPr>
              <a:t>hidden surface removal </a:t>
            </a:r>
            <a:r>
              <a:rPr lang="ko-KR" altLang="en-US" sz="1200" kern="100" dirty="0">
                <a:effectLst/>
                <a:latin typeface="맑은 고딕" panose="020B0503020000020004" pitchFamily="34" charset="-127"/>
                <a:ea typeface="+mn-ea"/>
                <a:cs typeface="Times New Roman" panose="02020603050405020304" pitchFamily="18" charset="0"/>
              </a:rPr>
              <a:t>등에 사용되기 때문에 유용합니다</a:t>
            </a:r>
            <a:r>
              <a:rPr lang="en-US" altLang="ko-KR" sz="1200" kern="100" dirty="0">
                <a:effectLst/>
                <a:latin typeface="맑은 고딕" panose="020B0503020000020004" pitchFamily="34" charset="-127"/>
                <a:ea typeface="+mn-ea"/>
                <a:cs typeface="Times New Roman" panose="02020603050405020304" pitchFamily="18" charset="0"/>
              </a:rPr>
              <a:t>. </a:t>
            </a:r>
            <a:r>
              <a:rPr lang="ko-KR" altLang="en-US" sz="1200" kern="100" dirty="0">
                <a:effectLst/>
                <a:latin typeface="맑은 고딕" panose="020B0503020000020004" pitchFamily="34" charset="-127"/>
                <a:ea typeface="+mn-ea"/>
                <a:cs typeface="Times New Roman" panose="02020603050405020304" pitchFamily="18" charset="0"/>
              </a:rPr>
              <a:t>또 </a:t>
            </a:r>
            <a:r>
              <a:rPr lang="en-US" altLang="ko-KR" sz="1200" kern="100" dirty="0">
                <a:effectLst/>
                <a:latin typeface="맑은 고딕" panose="020B0503020000020004" pitchFamily="34" charset="-127"/>
                <a:ea typeface="+mn-ea"/>
                <a:cs typeface="Times New Roman" panose="02020603050405020304" pitchFamily="18" charset="0"/>
              </a:rPr>
              <a:t>clipping</a:t>
            </a:r>
            <a:r>
              <a:rPr lang="ko-KR" altLang="en-US" sz="1200" kern="100" dirty="0">
                <a:effectLst/>
                <a:latin typeface="맑은 고딕" panose="020B0503020000020004" pitchFamily="34" charset="-127"/>
                <a:ea typeface="+mn-ea"/>
                <a:cs typeface="Times New Roman" panose="02020603050405020304" pitchFamily="18" charset="0"/>
              </a:rPr>
              <a:t>에도 사용될 수 있습니다</a:t>
            </a:r>
            <a:r>
              <a:rPr lang="en-US" altLang="ko-KR" sz="1200" kern="100" dirty="0">
                <a:effectLst/>
                <a:latin typeface="맑은 고딕" panose="020B0503020000020004" pitchFamily="34" charset="-127"/>
                <a:ea typeface="+mn-ea"/>
                <a:cs typeface="Times New Roman" panose="02020603050405020304" pitchFamily="18" charset="0"/>
              </a:rPr>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5</a:t>
            </a:fld>
            <a:endParaRPr lang="ko-KR" altLang="en-US"/>
          </a:p>
        </p:txBody>
      </p:sp>
    </p:spTree>
    <p:extLst>
      <p:ext uri="{BB962C8B-B14F-4D97-AF65-F5344CB8AC3E}">
        <p14:creationId xmlns:p14="http://schemas.microsoft.com/office/powerpoint/2010/main" val="303593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err="1"/>
              <a:t>gl</a:t>
            </a:r>
            <a:r>
              <a:rPr kumimoji="1" lang="en-US" altLang="ko-KR" dirty="0"/>
              <a:t>-matrix</a:t>
            </a:r>
            <a:r>
              <a:rPr kumimoji="1" lang="ko-KR" altLang="en-US" dirty="0"/>
              <a:t>가 제공하는 </a:t>
            </a:r>
            <a:r>
              <a:rPr kumimoji="1" lang="en-US" altLang="ko-KR" dirty="0"/>
              <a:t>parallel projection matrix</a:t>
            </a:r>
            <a:r>
              <a:rPr kumimoji="1" lang="ko-KR" altLang="en-US" dirty="0"/>
              <a:t>가 있습니다</a:t>
            </a:r>
            <a:r>
              <a:rPr kumimoji="1" lang="en-US" altLang="ko-KR" dirty="0"/>
              <a:t>. </a:t>
            </a:r>
          </a:p>
          <a:p>
            <a:r>
              <a:rPr kumimoji="1" lang="en-US" altLang="ko-KR" dirty="0"/>
              <a:t>mat4.ortho </a:t>
            </a:r>
            <a:r>
              <a:rPr kumimoji="1" lang="ko-KR" altLang="en-US" dirty="0"/>
              <a:t>함수를 사용하는데</a:t>
            </a:r>
            <a:r>
              <a:rPr kumimoji="1" lang="en-US" altLang="ko-KR" dirty="0"/>
              <a:t>, parameter</a:t>
            </a:r>
            <a:r>
              <a:rPr kumimoji="1" lang="ko-KR" altLang="en-US" dirty="0"/>
              <a:t>들은 </a:t>
            </a:r>
            <a:r>
              <a:rPr kumimoji="1" lang="en-US" altLang="ko-KR" dirty="0"/>
              <a:t>output matrix</a:t>
            </a:r>
            <a:r>
              <a:rPr kumimoji="1" lang="ko-KR" altLang="en-US" dirty="0"/>
              <a:t>와</a:t>
            </a:r>
            <a:r>
              <a:rPr kumimoji="1" lang="en-US" altLang="ko-KR" dirty="0"/>
              <a:t>, left-right </a:t>
            </a:r>
            <a:r>
              <a:rPr kumimoji="1" lang="ko-KR" altLang="en-US" dirty="0"/>
              <a:t>범위</a:t>
            </a:r>
            <a:r>
              <a:rPr kumimoji="1" lang="en-US" altLang="ko-KR" dirty="0"/>
              <a:t>, bottom-top</a:t>
            </a:r>
            <a:r>
              <a:rPr kumimoji="1" lang="ko-KR" altLang="en-US" dirty="0"/>
              <a:t>의 범위</a:t>
            </a:r>
            <a:r>
              <a:rPr kumimoji="1" lang="en-US" altLang="ko-KR" dirty="0"/>
              <a:t>, near-far</a:t>
            </a:r>
            <a:r>
              <a:rPr kumimoji="1" lang="ko-KR" altLang="en-US" dirty="0"/>
              <a:t>의 범위를 각각 나타내고 있습니다</a:t>
            </a:r>
            <a:r>
              <a:rPr kumimoji="1" lang="en-US" altLang="ko-KR" dirty="0"/>
              <a:t>. </a:t>
            </a:r>
          </a:p>
          <a:p>
            <a:r>
              <a:rPr kumimoji="1" lang="ko-KR" altLang="en-US" dirty="0"/>
              <a:t>이 범위 안에 드는 것들만 </a:t>
            </a:r>
            <a:r>
              <a:rPr kumimoji="1" lang="en-US" altLang="ko-KR" dirty="0"/>
              <a:t>clip</a:t>
            </a:r>
            <a:r>
              <a:rPr kumimoji="1" lang="ko-KR" altLang="en-US" dirty="0"/>
              <a:t>되어 </a:t>
            </a:r>
            <a:r>
              <a:rPr kumimoji="1" lang="en-US" altLang="ko-KR" dirty="0"/>
              <a:t>NDC</a:t>
            </a:r>
            <a:r>
              <a:rPr kumimoji="1" lang="ko-KR" altLang="en-US" dirty="0"/>
              <a:t>로 변환되게 됩니다</a:t>
            </a:r>
            <a:r>
              <a:rPr kumimoji="1" lang="en-US" altLang="ko-KR" dirty="0"/>
              <a:t>. </a:t>
            </a:r>
          </a:p>
        </p:txBody>
      </p:sp>
      <p:sp>
        <p:nvSpPr>
          <p:cNvPr id="4" name="슬라이드 번호 개체 틀 3"/>
          <p:cNvSpPr>
            <a:spLocks noGrp="1"/>
          </p:cNvSpPr>
          <p:nvPr>
            <p:ph type="sldNum" sz="quarter" idx="5"/>
          </p:nvPr>
        </p:nvSpPr>
        <p:spPr/>
        <p:txBody>
          <a:bodyPr/>
          <a:lstStyle/>
          <a:p>
            <a:fld id="{11E810AA-3F79-4A83-B6E2-5C05A72167ED}" type="slidenum">
              <a:rPr lang="ko-KR" altLang="en-US" smtClean="0"/>
              <a:t>6</a:t>
            </a:fld>
            <a:endParaRPr lang="ko-KR" altLang="en-US"/>
          </a:p>
        </p:txBody>
      </p:sp>
    </p:spTree>
    <p:extLst>
      <p:ext uri="{BB962C8B-B14F-4D97-AF65-F5344CB8AC3E}">
        <p14:creationId xmlns:p14="http://schemas.microsoft.com/office/powerpoint/2010/main" val="201289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이제 </a:t>
            </a:r>
            <a:r>
              <a:rPr kumimoji="1" lang="en" altLang="ko-KR" dirty="0"/>
              <a:t>perspective projection</a:t>
            </a:r>
            <a:r>
              <a:rPr kumimoji="1" lang="ko-KR" altLang="en-US" dirty="0"/>
              <a:t>을 고려하기 위해 </a:t>
            </a:r>
            <a:r>
              <a:rPr kumimoji="1" lang="en" altLang="ko-KR" dirty="0"/>
              <a:t>view volume</a:t>
            </a:r>
            <a:r>
              <a:rPr kumimoji="1" lang="ko-KR" altLang="en-US" dirty="0"/>
              <a:t>을 정의하도록 하겠습니다</a:t>
            </a:r>
            <a:r>
              <a:rPr kumimoji="1" lang="en-US" altLang="ko-KR" dirty="0"/>
              <a:t>. </a:t>
            </a:r>
          </a:p>
          <a:p>
            <a:r>
              <a:rPr kumimoji="1" lang="en" altLang="ko-KR" dirty="0"/>
              <a:t>View volume</a:t>
            </a:r>
            <a:r>
              <a:rPr kumimoji="1" lang="ko-KR" altLang="en-US" dirty="0"/>
              <a:t>은 </a:t>
            </a:r>
            <a:r>
              <a:rPr kumimoji="1" lang="en" altLang="ko-KR" dirty="0"/>
              <a:t>viewing frustum </a:t>
            </a:r>
            <a:r>
              <a:rPr kumimoji="1" lang="ko-KR" altLang="en-US" dirty="0"/>
              <a:t>이라고도 불리는데요</a:t>
            </a:r>
            <a:r>
              <a:rPr kumimoji="1" lang="en-US" altLang="ko-KR" dirty="0"/>
              <a:t>. </a:t>
            </a:r>
            <a:r>
              <a:rPr kumimoji="1" lang="ko-KR" altLang="en-US" dirty="0"/>
              <a:t>그림에서 빨강색으로 되어 있는 입체 입니다</a:t>
            </a:r>
            <a:r>
              <a:rPr kumimoji="1" lang="en-US" altLang="ko-KR" dirty="0"/>
              <a:t>. </a:t>
            </a:r>
          </a:p>
          <a:p>
            <a:r>
              <a:rPr kumimoji="1" lang="ko-KR" altLang="en-US" dirty="0"/>
              <a:t>이것은 </a:t>
            </a:r>
            <a:r>
              <a:rPr kumimoji="1" lang="en" altLang="ko-KR" dirty="0"/>
              <a:t>truncated pyramid, </a:t>
            </a:r>
            <a:r>
              <a:rPr kumimoji="1" lang="ko-KR" altLang="en-US" dirty="0"/>
              <a:t>즉</a:t>
            </a:r>
            <a:r>
              <a:rPr kumimoji="1" lang="en-US" altLang="ko-KR" dirty="0"/>
              <a:t>, </a:t>
            </a:r>
            <a:r>
              <a:rPr kumimoji="1" lang="ko-KR" altLang="en-US" dirty="0"/>
              <a:t>머리가 잘린 </a:t>
            </a:r>
            <a:r>
              <a:rPr kumimoji="1" lang="en" altLang="ko-KR" dirty="0"/>
              <a:t>pyramid</a:t>
            </a:r>
            <a:r>
              <a:rPr kumimoji="1" lang="ko-KR" altLang="en-US" dirty="0" err="1"/>
              <a:t>를</a:t>
            </a:r>
            <a:r>
              <a:rPr kumimoji="1" lang="ko-KR" altLang="en-US" dirty="0"/>
              <a:t> 옆으로 뉘어 놓은 모양입니다</a:t>
            </a:r>
            <a:r>
              <a:rPr kumimoji="1" lang="en-US" altLang="ko-KR" dirty="0"/>
              <a:t>. </a:t>
            </a:r>
          </a:p>
          <a:p>
            <a:r>
              <a:rPr kumimoji="1" lang="en" altLang="ko-KR" dirty="0"/>
              <a:t>near</a:t>
            </a:r>
            <a:r>
              <a:rPr kumimoji="1" lang="ko-KR" altLang="en-US" dirty="0"/>
              <a:t>와 </a:t>
            </a:r>
            <a:r>
              <a:rPr kumimoji="1" lang="en" altLang="ko-KR" dirty="0"/>
              <a:t>far plane </a:t>
            </a:r>
            <a:r>
              <a:rPr kumimoji="1" lang="ko-KR" altLang="en-US" dirty="0"/>
              <a:t>사이에 존재하는 </a:t>
            </a:r>
            <a:r>
              <a:rPr kumimoji="1" lang="ko-KR" altLang="en-US" dirty="0" err="1"/>
              <a:t>물체들만이</a:t>
            </a:r>
            <a:r>
              <a:rPr kumimoji="1" lang="ko-KR" altLang="en-US" dirty="0"/>
              <a:t> </a:t>
            </a:r>
            <a:r>
              <a:rPr kumimoji="1" lang="en" altLang="ko-KR" dirty="0"/>
              <a:t>view plane</a:t>
            </a:r>
            <a:r>
              <a:rPr kumimoji="1" lang="ko-KR" altLang="en-US" dirty="0" err="1"/>
              <a:t>으로</a:t>
            </a:r>
            <a:r>
              <a:rPr kumimoji="1" lang="ko-KR" altLang="en-US" dirty="0"/>
              <a:t> </a:t>
            </a:r>
            <a:r>
              <a:rPr kumimoji="1" lang="en" altLang="ko-KR" dirty="0"/>
              <a:t>projection </a:t>
            </a:r>
            <a:r>
              <a:rPr kumimoji="1" lang="ko-KR" altLang="en-US" dirty="0"/>
              <a:t>됩니다</a:t>
            </a:r>
            <a:r>
              <a:rPr kumimoji="1" lang="en-US" altLang="ko-KR" dirty="0"/>
              <a:t>. </a:t>
            </a:r>
          </a:p>
          <a:p>
            <a:r>
              <a:rPr kumimoji="1" lang="ko-KR" altLang="en-US" dirty="0"/>
              <a:t>흔히 </a:t>
            </a:r>
            <a:r>
              <a:rPr kumimoji="1" lang="en" altLang="ko-KR" dirty="0"/>
              <a:t>view plane</a:t>
            </a:r>
            <a:r>
              <a:rPr kumimoji="1" lang="ko-KR" altLang="en-US" dirty="0"/>
              <a:t>과 </a:t>
            </a:r>
            <a:r>
              <a:rPr kumimoji="1" lang="en" altLang="ko-KR" dirty="0"/>
              <a:t>near clip plane</a:t>
            </a:r>
            <a:r>
              <a:rPr kumimoji="1" lang="ko-KR" altLang="en-US" dirty="0"/>
              <a:t>을 동일하게 놓는 경우도 많이 있습니다</a:t>
            </a:r>
            <a:r>
              <a:rPr kumimoji="1" lang="en-US" altLang="ko-KR" dirty="0"/>
              <a:t>. </a:t>
            </a:r>
          </a:p>
          <a:p>
            <a:r>
              <a:rPr kumimoji="1" lang="en" altLang="ko-KR" dirty="0"/>
              <a:t>Camera</a:t>
            </a:r>
            <a:r>
              <a:rPr kumimoji="1" lang="ko-KR" altLang="en-US" dirty="0"/>
              <a:t>가 바라보는 </a:t>
            </a:r>
            <a:r>
              <a:rPr kumimoji="1" lang="en" altLang="ko-KR" dirty="0"/>
              <a:t>viewing direction</a:t>
            </a:r>
            <a:r>
              <a:rPr kumimoji="1" lang="ko-KR" altLang="en-US" dirty="0"/>
              <a:t>이 </a:t>
            </a:r>
            <a:r>
              <a:rPr kumimoji="1" lang="en" altLang="ko-KR" dirty="0"/>
              <a:t>view plane, near plane, far plane</a:t>
            </a:r>
            <a:r>
              <a:rPr kumimoji="1" lang="ko-KR" altLang="en-US" dirty="0"/>
              <a:t>과 수직을 이루며</a:t>
            </a:r>
            <a:r>
              <a:rPr kumimoji="1" lang="en-US" altLang="ko-KR" dirty="0"/>
              <a:t>, </a:t>
            </a:r>
          </a:p>
          <a:p>
            <a:r>
              <a:rPr kumimoji="1" lang="en" altLang="ko-KR" dirty="0"/>
              <a:t>viewing direction vector</a:t>
            </a:r>
            <a:r>
              <a:rPr kumimoji="1" lang="ko-KR" altLang="en-US" dirty="0"/>
              <a:t>는 각 </a:t>
            </a:r>
            <a:r>
              <a:rPr kumimoji="1" lang="en" altLang="ko-KR" dirty="0"/>
              <a:t>plane</a:t>
            </a:r>
            <a:r>
              <a:rPr kumimoji="1" lang="ko-KR" altLang="en-US" dirty="0"/>
              <a:t>의 중심을 관통하는 </a:t>
            </a:r>
            <a:r>
              <a:rPr kumimoji="1" lang="en-US" altLang="ko-KR" dirty="0"/>
              <a:t>normal vector </a:t>
            </a:r>
            <a:r>
              <a:rPr kumimoji="1" lang="ko-KR" altLang="en-US" dirty="0"/>
              <a:t>입니다</a:t>
            </a:r>
            <a:r>
              <a:rPr kumimoji="1" lang="en-US" altLang="ko-KR" dirty="0"/>
              <a:t>.  </a:t>
            </a: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7</a:t>
            </a:fld>
            <a:endParaRPr lang="ko-KR" altLang="en-US"/>
          </a:p>
        </p:txBody>
      </p:sp>
    </p:spTree>
    <p:extLst>
      <p:ext uri="{BB962C8B-B14F-4D97-AF65-F5344CB8AC3E}">
        <p14:creationId xmlns:p14="http://schemas.microsoft.com/office/powerpoint/2010/main" val="4600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228600" lvl="0" indent="-228600" algn="just" latinLnBrk="1">
                  <a:spcAft>
                    <a:spcPts val="0"/>
                  </a:spcAft>
                  <a:buFont typeface="+mj-lt"/>
                  <a:buAutoNum type="arabicPeriod"/>
                </a:pPr>
                <a:r>
                  <a:rPr lang="en-US" altLang="ko-KR" sz="1200" i="0" kern="100" dirty="0">
                    <a:effectLst/>
                    <a:latin typeface="+mj-lt"/>
                    <a:ea typeface="+mn-ea"/>
                    <a:cs typeface="Cambria Math" panose="02040503050406030204" pitchFamily="18" charset="0"/>
                  </a:rPr>
                  <a:t>Pc = (xc, </a:t>
                </a:r>
                <a:r>
                  <a:rPr lang="en-US" altLang="ko-KR" sz="1200" i="0" kern="100" dirty="0" err="1">
                    <a:effectLst/>
                    <a:latin typeface="+mj-lt"/>
                    <a:ea typeface="+mn-ea"/>
                    <a:cs typeface="Cambria Math" panose="02040503050406030204" pitchFamily="18" charset="0"/>
                  </a:rPr>
                  <a:t>yc</a:t>
                </a:r>
                <a:r>
                  <a:rPr lang="en-US" altLang="ko-KR" sz="1200" i="0" kern="100" dirty="0">
                    <a:effectLst/>
                    <a:latin typeface="+mj-lt"/>
                    <a:ea typeface="+mn-ea"/>
                    <a:cs typeface="Cambria Math" panose="02040503050406030204" pitchFamily="18" charset="0"/>
                  </a:rPr>
                  <a:t>, </a:t>
                </a:r>
                <a:r>
                  <a:rPr lang="en-US" altLang="ko-KR" sz="1200" i="0" kern="100" dirty="0" err="1">
                    <a:effectLst/>
                    <a:latin typeface="+mj-lt"/>
                    <a:ea typeface="+mn-ea"/>
                    <a:cs typeface="Cambria Math" panose="02040503050406030204" pitchFamily="18" charset="0"/>
                  </a:rPr>
                  <a:t>zc</a:t>
                </a:r>
                <a:r>
                  <a:rPr lang="en-US" altLang="ko-KR" sz="1200" i="0" kern="100" dirty="0">
                    <a:effectLst/>
                    <a:latin typeface="+mj-lt"/>
                    <a:ea typeface="+mn-ea"/>
                    <a:cs typeface="Cambria Math" panose="02040503050406030204" pitchFamily="18" charset="0"/>
                  </a:rPr>
                  <a:t>)</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space</a:t>
                </a:r>
                <a:r>
                  <a:rPr lang="ko-KR" altLang="en-US" sz="1200" kern="100" dirty="0">
                    <a:effectLst/>
                    <a:latin typeface="Cambria Math" panose="02040503050406030204" pitchFamily="18" charset="0"/>
                    <a:ea typeface="+mn-ea"/>
                    <a:cs typeface="Cambria Math" panose="02040503050406030204" pitchFamily="18" charset="0"/>
                  </a:rPr>
                  <a:t>의 </a:t>
                </a:r>
                <a:r>
                  <a:rPr lang="en-US" altLang="ko-KR" sz="1200" kern="100" dirty="0">
                    <a:effectLst/>
                    <a:latin typeface="Cambria Math" panose="02040503050406030204" pitchFamily="18" charset="0"/>
                    <a:ea typeface="+mn-ea"/>
                    <a:cs typeface="Cambria Math" panose="02040503050406030204" pitchFamily="18" charset="0"/>
                  </a:rPr>
                  <a:t>view volume </a:t>
                </a:r>
                <a:r>
                  <a:rPr lang="ko-KR" altLang="en-US" sz="1200" kern="100" dirty="0">
                    <a:effectLst/>
                    <a:latin typeface="Cambria Math" panose="02040503050406030204" pitchFamily="18" charset="0"/>
                    <a:ea typeface="+mn-ea"/>
                    <a:cs typeface="Cambria Math" panose="02040503050406030204" pitchFamily="18" charset="0"/>
                  </a:rPr>
                  <a:t>상단 평면위의 한 점이라 가정합시다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en-US" altLang="ko-KR" sz="1200" kern="100" dirty="0">
                    <a:effectLst/>
                    <a:latin typeface="Cambria Math" panose="02040503050406030204" pitchFamily="18" charset="0"/>
                    <a:ea typeface="+mn-ea"/>
                    <a:cs typeface="Cambria Math" panose="02040503050406030204" pitchFamily="18" charset="0"/>
                  </a:rPr>
                  <a:t>Pc</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plane </a:t>
                </a:r>
                <a:r>
                  <a:rPr lang="ko-KR" altLang="en-US" sz="1200" kern="100" dirty="0">
                    <a:effectLst/>
                    <a:latin typeface="Cambria Math" panose="02040503050406030204" pitchFamily="18" charset="0"/>
                    <a:ea typeface="+mn-ea"/>
                    <a:cs typeface="Cambria Math" panose="02040503050406030204" pitchFamily="18" charset="0"/>
                  </a:rPr>
                  <a:t>상에 </a:t>
                </a:r>
                <a:r>
                  <a:rPr lang="en-US" altLang="ko-KR" sz="1200" kern="100" dirty="0">
                    <a:effectLst/>
                    <a:latin typeface="Cambria Math" panose="02040503050406030204" pitchFamily="18" charset="0"/>
                    <a:ea typeface="+mn-ea"/>
                    <a:cs typeface="Cambria Math" panose="02040503050406030204" pitchFamily="18" charset="0"/>
                  </a:rPr>
                  <a:t>projection</a:t>
                </a:r>
                <a:r>
                  <a:rPr lang="ko-KR" altLang="en-US" sz="1200" kern="100" dirty="0">
                    <a:effectLst/>
                    <a:latin typeface="Cambria Math" panose="02040503050406030204" pitchFamily="18" charset="0"/>
                    <a:ea typeface="+mn-ea"/>
                    <a:cs typeface="Cambria Math" panose="02040503050406030204" pitchFamily="18" charset="0"/>
                  </a:rPr>
                  <a:t>하여</a:t>
                </a:r>
                <a:r>
                  <a:rPr lang="en-US" altLang="ko-KR" sz="1200" kern="100" dirty="0">
                    <a:effectLst/>
                    <a:latin typeface="Cambria Math" panose="02040503050406030204" pitchFamily="18" charset="0"/>
                    <a:ea typeface="+mn-ea"/>
                    <a:cs typeface="Cambria Math" panose="02040503050406030204" pitchFamily="18" charset="0"/>
                  </a:rPr>
                  <a:t>, point Ps = (</a:t>
                </a:r>
                <a:r>
                  <a:rPr lang="en-US" altLang="ko-KR" sz="1200" kern="100" dirty="0" err="1">
                    <a:effectLst/>
                    <a:latin typeface="Cambria Math" panose="02040503050406030204" pitchFamily="18" charset="0"/>
                    <a:ea typeface="+mn-ea"/>
                    <a:cs typeface="Cambria Math" panose="02040503050406030204" pitchFamily="18" charset="0"/>
                  </a:rPr>
                  <a:t>xs</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 zs)</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얻는다고 가정합니다</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여기서 </a:t>
                </a:r>
                <a:r>
                  <a:rPr lang="en-US" altLang="ko-KR" sz="1200" kern="100" dirty="0">
                    <a:effectLst/>
                    <a:latin typeface="Cambria Math" panose="02040503050406030204" pitchFamily="18" charset="0"/>
                    <a:ea typeface="+mn-ea"/>
                    <a:cs typeface="Cambria Math" panose="02040503050406030204" pitchFamily="18" charset="0"/>
                  </a:rPr>
                  <a:t>zs</a:t>
                </a:r>
                <a:r>
                  <a:rPr lang="ko-KR" altLang="en-US" sz="1200" kern="100" dirty="0">
                    <a:effectLst/>
                    <a:latin typeface="Cambria Math" panose="02040503050406030204" pitchFamily="18" charset="0"/>
                    <a:ea typeface="+mn-ea"/>
                    <a:cs typeface="Cambria Math" panose="02040503050406030204" pitchFamily="18" charset="0"/>
                  </a:rPr>
                  <a:t>는 </a:t>
                </a:r>
                <a:r>
                  <a:rPr lang="en-US" altLang="ko-KR" sz="1200" kern="100" dirty="0">
                    <a:effectLst/>
                    <a:latin typeface="Cambria Math" panose="02040503050406030204" pitchFamily="18" charset="0"/>
                    <a:ea typeface="+mn-ea"/>
                    <a:cs typeface="Cambria Math" panose="02040503050406030204" pitchFamily="18" charset="0"/>
                  </a:rPr>
                  <a:t>COP</a:t>
                </a:r>
                <a:r>
                  <a:rPr lang="ko-KR" altLang="en-US" sz="1200" kern="100" dirty="0">
                    <a:effectLst/>
                    <a:latin typeface="Cambria Math" panose="02040503050406030204" pitchFamily="18" charset="0"/>
                    <a:ea typeface="+mn-ea"/>
                    <a:cs typeface="Cambria Math" panose="02040503050406030204" pitchFamily="18" charset="0"/>
                  </a:rPr>
                  <a:t>로 </a:t>
                </a:r>
                <a:r>
                  <a:rPr lang="ko-KR" altLang="en-US" sz="1200" kern="100" dirty="0" err="1">
                    <a:effectLst/>
                    <a:latin typeface="Cambria Math" panose="02040503050406030204" pitchFamily="18" charset="0"/>
                    <a:ea typeface="+mn-ea"/>
                    <a:cs typeface="Cambria Math" panose="02040503050406030204" pitchFamily="18" charset="0"/>
                  </a:rPr>
                  <a:t>부터</a:t>
                </a:r>
                <a:r>
                  <a:rPr lang="ko-KR" altLang="en-US" sz="1200" kern="100" dirty="0">
                    <a:effectLst/>
                    <a:latin typeface="Cambria Math" panose="02040503050406030204" pitchFamily="18" charset="0"/>
                    <a:ea typeface="+mn-ea"/>
                    <a:cs typeface="Cambria Math" panose="02040503050406030204" pitchFamily="18" charset="0"/>
                  </a:rPr>
                  <a:t> </a:t>
                </a:r>
                <a:r>
                  <a:rPr lang="en-US" altLang="ko-KR" sz="1200" kern="100" dirty="0">
                    <a:effectLst/>
                    <a:latin typeface="Cambria Math" panose="02040503050406030204" pitchFamily="18" charset="0"/>
                    <a:ea typeface="+mn-ea"/>
                    <a:cs typeface="Cambria Math" panose="02040503050406030204" pitchFamily="18" charset="0"/>
                  </a:rPr>
                  <a:t>view plane</a:t>
                </a:r>
                <a:r>
                  <a:rPr lang="ko-KR" altLang="en-US" sz="1200" kern="100" dirty="0">
                    <a:effectLst/>
                    <a:latin typeface="Cambria Math" panose="02040503050406030204" pitchFamily="18" charset="0"/>
                    <a:ea typeface="+mn-ea"/>
                    <a:cs typeface="Cambria Math" panose="02040503050406030204" pitchFamily="18" charset="0"/>
                  </a:rPr>
                  <a:t>까지의 거리 </a:t>
                </a:r>
                <a:r>
                  <a:rPr lang="en-US" altLang="ko-KR" sz="1200" kern="100" dirty="0">
                    <a:effectLst/>
                    <a:latin typeface="Cambria Math" panose="02040503050406030204" pitchFamily="18" charset="0"/>
                    <a:ea typeface="+mn-ea"/>
                    <a:cs typeface="Cambria Math" panose="02040503050406030204" pitchFamily="18" charset="0"/>
                  </a:rPr>
                  <a:t>d</a:t>
                </a:r>
                <a:r>
                  <a:rPr lang="ko-KR" altLang="en-US" sz="1200" kern="100" dirty="0">
                    <a:effectLst/>
                    <a:latin typeface="Cambria Math" panose="02040503050406030204" pitchFamily="18" charset="0"/>
                    <a:ea typeface="+mn-ea"/>
                    <a:cs typeface="Cambria Math" panose="02040503050406030204" pitchFamily="18" charset="0"/>
                  </a:rPr>
                  <a:t>와 같습니다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en-US" altLang="ko-KR" sz="1200" kern="100" dirty="0" err="1">
                    <a:effectLst/>
                    <a:latin typeface="Cambria Math" panose="02040503050406030204" pitchFamily="18" charset="0"/>
                    <a:ea typeface="+mn-ea"/>
                    <a:cs typeface="Cambria Math" panose="02040503050406030204" pitchFamily="18" charset="0"/>
                  </a:rPr>
                  <a:t>ys</a:t>
                </a:r>
                <a:r>
                  <a:rPr lang="ko-KR" altLang="en-US" sz="1200" kern="100" dirty="0">
                    <a:effectLst/>
                    <a:latin typeface="Cambria Math" panose="02040503050406030204" pitchFamily="18" charset="0"/>
                    <a:ea typeface="+mn-ea"/>
                    <a:cs typeface="Cambria Math" panose="02040503050406030204" pitchFamily="18" charset="0"/>
                  </a:rPr>
                  <a:t>는 닮은꼴 삼각형의 비례식에 의해 구할 수 있습니다</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즉</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/d</a:t>
                </a:r>
                <a:r>
                  <a:rPr lang="ko-KR" altLang="en-US" sz="1200" kern="100" dirty="0">
                    <a:effectLst/>
                    <a:latin typeface="Cambria Math" panose="02040503050406030204" pitchFamily="18" charset="0"/>
                    <a:ea typeface="+mn-ea"/>
                    <a:cs typeface="Cambria Math" panose="02040503050406030204" pitchFamily="18" charset="0"/>
                  </a:rPr>
                  <a:t>는 </a:t>
                </a:r>
                <a:r>
                  <a:rPr lang="en-US" altLang="ko-KR" sz="1200" kern="100" dirty="0" err="1">
                    <a:effectLst/>
                    <a:latin typeface="Cambria Math" panose="02040503050406030204" pitchFamily="18" charset="0"/>
                    <a:ea typeface="+mn-ea"/>
                    <a:cs typeface="Cambria Math" panose="02040503050406030204" pitchFamily="18" charset="0"/>
                  </a:rPr>
                  <a:t>yc</a:t>
                </a:r>
                <a:r>
                  <a:rPr lang="en-US" altLang="ko-KR" sz="1200" kern="100" dirty="0">
                    <a:effectLst/>
                    <a:latin typeface="Cambria Math" panose="02040503050406030204" pitchFamily="18" charset="0"/>
                    <a:ea typeface="+mn-ea"/>
                    <a:cs typeface="Cambria Math" panose="02040503050406030204" pitchFamily="18" charset="0"/>
                  </a:rPr>
                  <a:t>/dc</a:t>
                </a:r>
                <a:r>
                  <a:rPr lang="ko-KR" altLang="en-US" sz="1200" kern="100" dirty="0">
                    <a:effectLst/>
                    <a:latin typeface="Cambria Math" panose="02040503050406030204" pitchFamily="18" charset="0"/>
                    <a:ea typeface="+mn-ea"/>
                    <a:cs typeface="Cambria Math" panose="02040503050406030204" pitchFamily="18" charset="0"/>
                  </a:rPr>
                  <a:t>와 같으므로</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ys</a:t>
                </a:r>
                <a:r>
                  <a:rPr lang="en-US" altLang="ko-KR" sz="1200" kern="100" dirty="0">
                    <a:effectLst/>
                    <a:latin typeface="Cambria Math" panose="02040503050406030204" pitchFamily="18" charset="0"/>
                    <a:ea typeface="+mn-ea"/>
                    <a:cs typeface="Cambria Math" panose="02040503050406030204" pitchFamily="18" charset="0"/>
                  </a:rPr>
                  <a:t> = d * (</a:t>
                </a:r>
                <a:r>
                  <a:rPr lang="en-US" altLang="ko-KR" sz="1200" kern="100" dirty="0" err="1">
                    <a:effectLst/>
                    <a:latin typeface="Cambria Math" panose="02040503050406030204" pitchFamily="18" charset="0"/>
                    <a:ea typeface="+mn-ea"/>
                    <a:cs typeface="Cambria Math" panose="02040503050406030204" pitchFamily="18" charset="0"/>
                  </a:rPr>
                  <a:t>yc</a:t>
                </a:r>
                <a:r>
                  <a:rPr lang="en-US" altLang="ko-KR" sz="1200" kern="100" dirty="0">
                    <a:effectLst/>
                    <a:latin typeface="Cambria Math" panose="02040503050406030204" pitchFamily="18" charset="0"/>
                    <a:ea typeface="+mn-ea"/>
                    <a:cs typeface="Cambria Math" panose="02040503050406030204" pitchFamily="18" charset="0"/>
                  </a:rPr>
                  <a:t>/</a:t>
                </a:r>
                <a:r>
                  <a:rPr lang="en-US" altLang="ko-KR" sz="1200" kern="100" dirty="0" err="1">
                    <a:effectLst/>
                    <a:latin typeface="Cambria Math" panose="02040503050406030204" pitchFamily="18" charset="0"/>
                    <a:ea typeface="+mn-ea"/>
                    <a:cs typeface="Cambria Math" panose="02040503050406030204" pitchFamily="18" charset="0"/>
                  </a:rPr>
                  <a:t>zc</a:t>
                </a:r>
                <a:r>
                  <a:rPr lang="en-US"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입니다</a:t>
                </a:r>
                <a:r>
                  <a:rPr lang="en-US" altLang="ko-KR" sz="1200" kern="100" dirty="0">
                    <a:effectLst/>
                    <a:latin typeface="Cambria Math" panose="02040503050406030204" pitchFamily="18" charset="0"/>
                    <a:ea typeface="+mn-ea"/>
                    <a:cs typeface="Cambria Math" panose="02040503050406030204" pitchFamily="18" charset="0"/>
                  </a:rPr>
                  <a:t>.  </a:t>
                </a:r>
              </a:p>
              <a:p>
                <a:pPr marL="228600" lvl="0" indent="-228600" algn="just" latinLnBrk="1">
                  <a:spcAft>
                    <a:spcPts val="0"/>
                  </a:spcAft>
                  <a:buFont typeface="+mj-lt"/>
                  <a:buAutoNum type="arabicPeriod"/>
                </a:pPr>
                <a:r>
                  <a:rPr lang="ko-KR" altLang="en-US" sz="1200" kern="100" dirty="0">
                    <a:effectLst/>
                    <a:latin typeface="Cambria Math" panose="02040503050406030204" pitchFamily="18" charset="0"/>
                    <a:ea typeface="+mn-ea"/>
                    <a:cs typeface="Cambria Math" panose="02040503050406030204" pitchFamily="18" charset="0"/>
                  </a:rPr>
                  <a:t>비슷한 과정으로</a:t>
                </a:r>
                <a:r>
                  <a:rPr lang="en-US" altLang="ko-KR" sz="1200" kern="100" dirty="0">
                    <a:effectLst/>
                    <a:latin typeface="Cambria Math" panose="02040503050406030204" pitchFamily="18" charset="0"/>
                    <a:ea typeface="+mn-ea"/>
                    <a:cs typeface="Cambria Math" panose="02040503050406030204" pitchFamily="18" charset="0"/>
                  </a:rPr>
                  <a:t>, </a:t>
                </a:r>
                <a:r>
                  <a:rPr lang="en-US" altLang="ko-KR" sz="1200" kern="100" dirty="0" err="1">
                    <a:effectLst/>
                    <a:latin typeface="Cambria Math" panose="02040503050406030204" pitchFamily="18" charset="0"/>
                    <a:ea typeface="+mn-ea"/>
                    <a:cs typeface="Cambria Math" panose="02040503050406030204" pitchFamily="18" charset="0"/>
                  </a:rPr>
                  <a:t>xs</a:t>
                </a:r>
                <a:r>
                  <a:rPr lang="ko-KR" altLang="en-US" sz="1200" kern="100" dirty="0">
                    <a:effectLst/>
                    <a:latin typeface="Cambria Math" panose="02040503050406030204" pitchFamily="18" charset="0"/>
                    <a:ea typeface="+mn-ea"/>
                    <a:cs typeface="Cambria Math" panose="02040503050406030204" pitchFamily="18" charset="0"/>
                  </a:rPr>
                  <a:t>의 값도 구할 수 있습니다</a:t>
                </a:r>
                <a:r>
                  <a:rPr lang="en-US" altLang="ko-KR" sz="1200" kern="100" dirty="0">
                    <a:effectLst/>
                    <a:latin typeface="Cambria Math" panose="02040503050406030204" pitchFamily="18" charset="0"/>
                    <a:ea typeface="+mn-ea"/>
                    <a:cs typeface="Cambria Math" panose="02040503050406030204" pitchFamily="18" charset="0"/>
                  </a:rPr>
                  <a:t>.</a:t>
                </a:r>
              </a:p>
            </p:txBody>
          </p:sp>
        </mc:Choice>
        <mc:Fallback xmlns="">
          <p:sp>
            <p:nvSpPr>
              <p:cNvPr id="3" name="슬라이드 노트 개체 틀 2"/>
              <p:cNvSpPr>
                <a:spLocks noGrp="1"/>
              </p:cNvSpPr>
              <p:nvPr>
                <p:ph type="body" idx="1"/>
              </p:nvPr>
            </p:nvSpPr>
            <p:spPr/>
            <p:txBody>
              <a:bodyPr/>
              <a:lstStyle/>
              <a:p>
                <a:r>
                  <a:rPr lang="en-US" altLang="ko-KR" dirty="0" smtClean="0"/>
                  <a:t>Let </a:t>
                </a:r>
                <a:r>
                  <a:rPr lang="en-US" altLang="ko-KR" i="0" dirty="0" smtClean="0">
                    <a:latin typeface="Cambria Math" panose="02040503050406030204" pitchFamily="18" charset="0"/>
                  </a:rPr>
                  <a:t>𝑃 = (</a:t>
                </a:r>
                <a:r>
                  <a:rPr lang="en-US" altLang="ko-KR" i="0" dirty="0" err="1">
                    <a:latin typeface="Cambria Math" panose="02040503050406030204" pitchFamily="18" charset="0"/>
                  </a:rPr>
                  <a:t>𝑥_𝑐</a:t>
                </a:r>
                <a:r>
                  <a:rPr lang="en-US" altLang="ko-KR" i="0" dirty="0">
                    <a:latin typeface="Cambria Math" panose="02040503050406030204" pitchFamily="18" charset="0"/>
                  </a:rPr>
                  <a:t>, </a:t>
                </a:r>
                <a:r>
                  <a:rPr lang="en-US" altLang="ko-KR" i="0" dirty="0" err="1">
                    <a:latin typeface="Cambria Math" panose="02040503050406030204" pitchFamily="18" charset="0"/>
                  </a:rPr>
                  <a:t>𝑦_𝑐</a:t>
                </a:r>
                <a:r>
                  <a:rPr lang="en-US" altLang="ko-KR" i="0" dirty="0">
                    <a:latin typeface="Cambria Math" panose="02040503050406030204" pitchFamily="18" charset="0"/>
                  </a:rPr>
                  <a:t>, </a:t>
                </a:r>
                <a:r>
                  <a:rPr lang="en-US" altLang="ko-KR" i="0" dirty="0" err="1">
                    <a:latin typeface="Cambria Math" panose="02040503050406030204" pitchFamily="18" charset="0"/>
                  </a:rPr>
                  <a:t>𝑧_𝑐</a:t>
                </a:r>
                <a:r>
                  <a:rPr lang="en-US" altLang="ko-KR" i="0" dirty="0">
                    <a:latin typeface="Cambria Math" panose="02040503050406030204" pitchFamily="18" charset="0"/>
                  </a:rPr>
                  <a:t>) </a:t>
                </a:r>
                <a:r>
                  <a:rPr lang="en-US" altLang="ko-KR" dirty="0"/>
                  <a:t>be a point at one of the boundary planes (top, bottom, left, and right) of the view volume (in camera space). At any point on the top plane of the view frustum (see the figure), we can see the ratio </a:t>
                </a:r>
                <a:r>
                  <a:rPr lang="en-US" altLang="ko-KR" dirty="0" err="1"/>
                  <a:t>y_c</a:t>
                </a:r>
                <a:r>
                  <a:rPr lang="en-US" altLang="ko-KR" dirty="0"/>
                  <a:t> : </a:t>
                </a:r>
                <a:r>
                  <a:rPr lang="en-US" altLang="ko-KR" dirty="0" err="1"/>
                  <a:t>z_c</a:t>
                </a:r>
                <a:r>
                  <a:rPr lang="en-US" altLang="ko-KR" dirty="0"/>
                  <a:t> is the same as h : d as in the triangle. Thus, d * </a:t>
                </a:r>
                <a:r>
                  <a:rPr lang="en-US" altLang="ko-KR" dirty="0" err="1"/>
                  <a:t>y_c</a:t>
                </a:r>
                <a:r>
                  <a:rPr lang="en-US" altLang="ko-KR" dirty="0"/>
                  <a:t> = h * </a:t>
                </a:r>
                <a:r>
                  <a:rPr lang="en-US" altLang="ko-KR" dirty="0" err="1"/>
                  <a:t>z_c</a:t>
                </a:r>
                <a:r>
                  <a:rPr lang="en-US" altLang="ko-KR" dirty="0"/>
                  <a:t>. In other form, </a:t>
                </a:r>
                <a:r>
                  <a:rPr lang="en-US" altLang="ko-KR" dirty="0" err="1"/>
                  <a:t>y_c</a:t>
                </a:r>
                <a:r>
                  <a:rPr lang="en-US" altLang="ko-KR" dirty="0"/>
                  <a:t> = (h/d) </a:t>
                </a:r>
                <a:r>
                  <a:rPr lang="en-US" altLang="ko-KR" dirty="0" err="1"/>
                  <a:t>z_c</a:t>
                </a:r>
                <a:r>
                  <a:rPr lang="en-US" altLang="ko-KR" dirty="0"/>
                  <a:t>. Similarly, at the point on the bottom plane, we have </a:t>
                </a:r>
                <a:r>
                  <a:rPr lang="en-US" altLang="ko-KR" dirty="0" err="1"/>
                  <a:t>y_c</a:t>
                </a:r>
                <a:r>
                  <a:rPr lang="en-US" altLang="ko-KR" dirty="0"/>
                  <a:t> = -(h/d) </a:t>
                </a:r>
                <a:r>
                  <a:rPr lang="en-US" altLang="ko-KR" dirty="0" err="1"/>
                  <a:t>z_c</a:t>
                </a:r>
                <a:r>
                  <a:rPr lang="en-US" altLang="ko-KR" dirty="0"/>
                  <a:t>. With the similar computation for the left and right boundary planes of the view frustum, we can represent </a:t>
                </a:r>
                <a:r>
                  <a:rPr lang="en-US" altLang="ko-KR" dirty="0" err="1"/>
                  <a:t>x_c</a:t>
                </a:r>
                <a:r>
                  <a:rPr lang="en-US" altLang="ko-KR" dirty="0"/>
                  <a:t> regarding </a:t>
                </a:r>
                <a:r>
                  <a:rPr lang="en-US" altLang="ko-KR" dirty="0" err="1"/>
                  <a:t>z_c</a:t>
                </a:r>
                <a:r>
                  <a:rPr lang="en-US" altLang="ko-KR" dirty="0"/>
                  <a:t> as in the above formula. </a:t>
                </a:r>
                <a:endParaRPr lang="ko-KR" altLang="en-US" dirty="0"/>
              </a:p>
            </p:txBody>
          </p:sp>
        </mc:Fallback>
      </mc:AlternateContent>
      <p:sp>
        <p:nvSpPr>
          <p:cNvPr id="4" name="슬라이드 번호 개체 틀 3"/>
          <p:cNvSpPr>
            <a:spLocks noGrp="1"/>
          </p:cNvSpPr>
          <p:nvPr>
            <p:ph type="sldNum" sz="quarter" idx="10"/>
          </p:nvPr>
        </p:nvSpPr>
        <p:spPr/>
        <p:txBody>
          <a:bodyPr/>
          <a:lstStyle/>
          <a:p>
            <a:fld id="{11E810AA-3F79-4A83-B6E2-5C05A72167ED}" type="slidenum">
              <a:rPr lang="ko-KR" altLang="en-US" smtClean="0"/>
              <a:t>8</a:t>
            </a:fld>
            <a:endParaRPr lang="ko-KR" altLang="en-US"/>
          </a:p>
        </p:txBody>
      </p:sp>
    </p:spTree>
    <p:extLst>
      <p:ext uri="{BB962C8B-B14F-4D97-AF65-F5344CB8AC3E}">
        <p14:creationId xmlns:p14="http://schemas.microsoft.com/office/powerpoint/2010/main" val="418277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앞에서 구한 </a:t>
            </a:r>
            <a:r>
              <a:rPr lang="en" altLang="ko-KR" sz="1200" kern="100" dirty="0" err="1">
                <a:effectLst/>
                <a:latin typeface="Cambria Math" panose="02040503050406030204" pitchFamily="18" charset="0"/>
                <a:ea typeface="+mn-ea"/>
                <a:cs typeface="Cambria Math" panose="02040503050406030204" pitchFamily="18" charset="0"/>
              </a:rPr>
              <a:t>xs</a:t>
            </a:r>
            <a:r>
              <a:rPr lang="ko-KR" altLang="en-US" sz="1200" kern="100" dirty="0">
                <a:effectLst/>
                <a:latin typeface="Cambria Math" panose="02040503050406030204" pitchFamily="18" charset="0"/>
                <a:ea typeface="+mn-ea"/>
                <a:cs typeface="Cambria Math" panose="02040503050406030204" pitchFamily="18" charset="0"/>
              </a:rPr>
              <a:t>와 </a:t>
            </a:r>
            <a:r>
              <a:rPr lang="en" altLang="ko-KR" sz="1200" kern="100" dirty="0" err="1">
                <a:effectLst/>
                <a:latin typeface="Cambria Math" panose="02040503050406030204" pitchFamily="18" charset="0"/>
                <a:ea typeface="+mn-ea"/>
                <a:cs typeface="Cambria Math" panose="02040503050406030204" pitchFamily="18" charset="0"/>
              </a:rPr>
              <a:t>ys</a:t>
            </a:r>
            <a:r>
              <a:rPr lang="en" altLang="ko-KR" sz="1200" kern="100" dirty="0">
                <a:effectLst/>
                <a:latin typeface="Cambria Math" panose="02040503050406030204" pitchFamily="18" charset="0"/>
                <a:ea typeface="+mn-ea"/>
                <a:cs typeface="Cambria Math" panose="02040503050406030204" pitchFamily="18" charset="0"/>
              </a:rPr>
              <a:t> </a:t>
            </a:r>
            <a:r>
              <a:rPr lang="ko-KR" altLang="en-US" sz="1200" kern="100" dirty="0">
                <a:effectLst/>
                <a:latin typeface="Cambria Math" panose="02040503050406030204" pitchFamily="18" charset="0"/>
                <a:ea typeface="+mn-ea"/>
                <a:cs typeface="Cambria Math" panose="02040503050406030204" pitchFamily="18" charset="0"/>
              </a:rPr>
              <a:t>좌표를 가지고</a:t>
            </a:r>
            <a:r>
              <a:rPr lang="en-US" altLang="ko-KR" sz="1200" kern="100" dirty="0">
                <a:effectLst/>
                <a:latin typeface="Cambria Math" panose="02040503050406030204" pitchFamily="18" charset="0"/>
                <a:ea typeface="+mn-ea"/>
                <a:cs typeface="Cambria Math" panose="02040503050406030204" pitchFamily="18" charset="0"/>
              </a:rPr>
              <a:t>, </a:t>
            </a:r>
            <a:r>
              <a:rPr lang="en" altLang="ko-KR" sz="1200" kern="100" dirty="0">
                <a:effectLst/>
                <a:latin typeface="Cambria Math" panose="02040503050406030204" pitchFamily="18" charset="0"/>
                <a:ea typeface="+mn-ea"/>
                <a:cs typeface="Cambria Math" panose="02040503050406030204" pitchFamily="18" charset="0"/>
              </a:rPr>
              <a:t>perspective transformation</a:t>
            </a:r>
            <a:r>
              <a:rPr lang="ko-KR" altLang="en-US" sz="1200" kern="100" dirty="0">
                <a:effectLst/>
                <a:latin typeface="Cambria Math" panose="02040503050406030204" pitchFamily="18" charset="0"/>
                <a:ea typeface="+mn-ea"/>
                <a:cs typeface="Cambria Math" panose="02040503050406030204" pitchFamily="18" charset="0"/>
              </a:rPr>
              <a:t>의 </a:t>
            </a:r>
            <a:r>
              <a:rPr lang="en-US" altLang="ko-KR" sz="1200" kern="100" dirty="0">
                <a:effectLst/>
                <a:latin typeface="Cambria Math" panose="02040503050406030204" pitchFamily="18" charset="0"/>
                <a:ea typeface="+mn-ea"/>
                <a:cs typeface="Cambria Math" panose="02040503050406030204" pitchFamily="18" charset="0"/>
              </a:rPr>
              <a:t>4</a:t>
            </a:r>
            <a:r>
              <a:rPr lang="en" altLang="ko-KR" sz="1200" kern="100" dirty="0">
                <a:effectLst/>
                <a:latin typeface="Cambria Math" panose="02040503050406030204" pitchFamily="18" charset="0"/>
                <a:ea typeface="+mn-ea"/>
                <a:cs typeface="Cambria Math" panose="02040503050406030204" pitchFamily="18" charset="0"/>
              </a:rPr>
              <a:t>x4 matrix</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구해 보겠습니다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en" altLang="ko-KR" sz="1200" kern="100" dirty="0">
                <a:effectLst/>
                <a:latin typeface="Cambria Math" panose="02040503050406030204" pitchFamily="18" charset="0"/>
                <a:ea typeface="+mn-ea"/>
                <a:cs typeface="Cambria Math" panose="02040503050406030204" pitchFamily="18" charset="0"/>
              </a:rPr>
              <a:t>Matrix </a:t>
            </a:r>
            <a:r>
              <a:rPr lang="en" altLang="ko-KR" sz="1200" kern="100" dirty="0" err="1">
                <a:effectLst/>
                <a:latin typeface="Cambria Math" panose="02040503050406030204" pitchFamily="18" charset="0"/>
                <a:ea typeface="+mn-ea"/>
                <a:cs typeface="Cambria Math" panose="02040503050406030204" pitchFamily="18" charset="0"/>
              </a:rPr>
              <a:t>T_pers</a:t>
            </a:r>
            <a:r>
              <a:rPr lang="ko-KR" altLang="en-US" sz="1200" kern="100" dirty="0">
                <a:effectLst/>
                <a:latin typeface="Cambria Math" panose="02040503050406030204" pitchFamily="18" charset="0"/>
                <a:ea typeface="+mn-ea"/>
                <a:cs typeface="Cambria Math" panose="02040503050406030204" pitchFamily="18" charset="0"/>
              </a:rPr>
              <a:t>는 </a:t>
            </a:r>
            <a:r>
              <a:rPr lang="en" altLang="ko-KR" sz="1200" kern="100" dirty="0">
                <a:effectLst/>
                <a:latin typeface="Cambria Math" panose="02040503050406030204" pitchFamily="18" charset="0"/>
                <a:ea typeface="+mn-ea"/>
                <a:cs typeface="Cambria Math" panose="02040503050406030204" pitchFamily="18" charset="0"/>
              </a:rPr>
              <a:t>view coordinates </a:t>
            </a:r>
            <a:r>
              <a:rPr lang="ko-KR" altLang="en-US" sz="1200" kern="100" dirty="0" err="1">
                <a:effectLst/>
                <a:latin typeface="Cambria Math" panose="02040503050406030204" pitchFamily="18" charset="0"/>
                <a:ea typeface="+mn-ea"/>
                <a:cs typeface="Cambria Math" panose="02040503050406030204" pitchFamily="18" charset="0"/>
              </a:rPr>
              <a:t>를</a:t>
            </a:r>
            <a:r>
              <a:rPr lang="ko-KR" altLang="en-US" sz="1200" kern="100" dirty="0">
                <a:effectLst/>
                <a:latin typeface="Cambria Math" panose="02040503050406030204" pitchFamily="18" charset="0"/>
                <a:ea typeface="+mn-ea"/>
                <a:cs typeface="Cambria Math" panose="02040503050406030204" pitchFamily="18" charset="0"/>
              </a:rPr>
              <a:t> </a:t>
            </a:r>
            <a:r>
              <a:rPr lang="en" altLang="ko-KR" sz="1200" kern="100" dirty="0">
                <a:effectLst/>
                <a:latin typeface="Cambria Math" panose="02040503050406030204" pitchFamily="18" charset="0"/>
                <a:ea typeface="+mn-ea"/>
                <a:cs typeface="Cambria Math" panose="02040503050406030204" pitchFamily="18" charset="0"/>
              </a:rPr>
              <a:t>view plane</a:t>
            </a:r>
            <a:r>
              <a:rPr lang="ko-KR" altLang="en-US" sz="1200" kern="100" dirty="0">
                <a:effectLst/>
                <a:latin typeface="Cambria Math" panose="02040503050406030204" pitchFamily="18" charset="0"/>
                <a:ea typeface="+mn-ea"/>
                <a:cs typeface="Cambria Math" panose="02040503050406030204" pitchFamily="18" charset="0"/>
              </a:rPr>
              <a:t>위로 </a:t>
            </a:r>
            <a:r>
              <a:rPr lang="en" altLang="ko-KR" sz="1200" kern="100" dirty="0">
                <a:effectLst/>
                <a:latin typeface="Cambria Math" panose="02040503050406030204" pitchFamily="18" charset="0"/>
                <a:ea typeface="+mn-ea"/>
                <a:cs typeface="Cambria Math" panose="02040503050406030204" pitchFamily="18" charset="0"/>
              </a:rPr>
              <a:t>projection</a:t>
            </a:r>
            <a:r>
              <a:rPr lang="ko-KR" altLang="en-US" sz="1200" kern="100" dirty="0">
                <a:effectLst/>
                <a:latin typeface="Cambria Math" panose="02040503050406030204" pitchFamily="18" charset="0"/>
                <a:ea typeface="+mn-ea"/>
                <a:cs typeface="Cambria Math" panose="02040503050406030204" pitchFamily="18" charset="0"/>
              </a:rPr>
              <a:t>하는 </a:t>
            </a:r>
            <a:r>
              <a:rPr lang="en" altLang="ko-KR" sz="1200" kern="100" dirty="0">
                <a:effectLst/>
                <a:latin typeface="Cambria Math" panose="02040503050406030204" pitchFamily="18" charset="0"/>
                <a:ea typeface="+mn-ea"/>
                <a:cs typeface="Cambria Math" panose="02040503050406030204" pitchFamily="18" charset="0"/>
              </a:rPr>
              <a:t>matrix </a:t>
            </a:r>
            <a:r>
              <a:rPr lang="ko-KR" altLang="en-US" sz="1200" kern="100" dirty="0">
                <a:effectLst/>
                <a:latin typeface="Cambria Math" panose="02040503050406030204" pitchFamily="18" charset="0"/>
                <a:ea typeface="+mn-ea"/>
                <a:cs typeface="Cambria Math" panose="02040503050406030204" pitchFamily="18" charset="0"/>
              </a:rPr>
              <a:t>입니다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en" altLang="ko-KR" sz="1200" kern="100" dirty="0" err="1">
                <a:effectLst/>
                <a:latin typeface="Cambria Math" panose="02040503050406030204" pitchFamily="18" charset="0"/>
                <a:ea typeface="+mn-ea"/>
                <a:cs typeface="Cambria Math" panose="02040503050406030204" pitchFamily="18" charset="0"/>
              </a:rPr>
              <a:t>T_pers</a:t>
            </a:r>
            <a:r>
              <a:rPr lang="en" altLang="ko-KR" sz="1200" kern="100" dirty="0">
                <a:effectLst/>
                <a:latin typeface="Cambria Math" panose="02040503050406030204" pitchFamily="18" charset="0"/>
                <a:ea typeface="+mn-ea"/>
                <a:cs typeface="Cambria Math" panose="02040503050406030204" pitchFamily="18" charset="0"/>
              </a:rPr>
              <a:t> matrix</a:t>
            </a:r>
            <a:r>
              <a:rPr lang="ko-KR" altLang="en-US" sz="1200" kern="100" dirty="0">
                <a:effectLst/>
                <a:latin typeface="Cambria Math" panose="02040503050406030204" pitchFamily="18" charset="0"/>
                <a:ea typeface="+mn-ea"/>
                <a:cs typeface="Cambria Math" panose="02040503050406030204" pitchFamily="18" charset="0"/>
              </a:rPr>
              <a:t>는 이렇게 생겼습니다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자세히 보면 맨 아래 </a:t>
            </a:r>
            <a:r>
              <a:rPr lang="en" altLang="ko-KR" sz="1200" kern="100" dirty="0">
                <a:effectLst/>
                <a:latin typeface="Cambria Math" panose="02040503050406030204" pitchFamily="18" charset="0"/>
                <a:ea typeface="+mn-ea"/>
                <a:cs typeface="Cambria Math" panose="02040503050406030204" pitchFamily="18" charset="0"/>
              </a:rPr>
              <a:t>row</a:t>
            </a:r>
            <a:r>
              <a:rPr lang="ko-KR" altLang="en-US" sz="1200" kern="100" dirty="0">
                <a:effectLst/>
                <a:latin typeface="Cambria Math" panose="02040503050406030204" pitchFamily="18" charset="0"/>
                <a:ea typeface="+mn-ea"/>
                <a:cs typeface="Cambria Math" panose="02040503050406030204" pitchFamily="18" charset="0"/>
              </a:rPr>
              <a:t>가 </a:t>
            </a:r>
            <a:r>
              <a:rPr lang="en-US" altLang="ko-KR" sz="1200" kern="100" dirty="0">
                <a:effectLst/>
                <a:latin typeface="Cambria Math" panose="02040503050406030204" pitchFamily="18" charset="0"/>
                <a:ea typeface="+mn-ea"/>
                <a:cs typeface="Cambria Math" panose="02040503050406030204" pitchFamily="18" charset="0"/>
              </a:rPr>
              <a:t>[0, 0, 0, 1] </a:t>
            </a:r>
            <a:r>
              <a:rPr lang="ko-KR" altLang="en-US" sz="1200" kern="100" dirty="0">
                <a:effectLst/>
                <a:latin typeface="Cambria Math" panose="02040503050406030204" pitchFamily="18" charset="0"/>
                <a:ea typeface="+mn-ea"/>
                <a:cs typeface="Cambria Math" panose="02040503050406030204" pitchFamily="18" charset="0"/>
              </a:rPr>
              <a:t>이 아니라 </a:t>
            </a:r>
            <a:r>
              <a:rPr lang="en-US" altLang="ko-KR" sz="1200" kern="100" dirty="0">
                <a:effectLst/>
                <a:latin typeface="Cambria Math" panose="02040503050406030204" pitchFamily="18" charset="0"/>
                <a:ea typeface="+mn-ea"/>
                <a:cs typeface="Cambria Math" panose="02040503050406030204" pitchFamily="18" charset="0"/>
              </a:rPr>
              <a:t>[0, 0, 1, 0] </a:t>
            </a:r>
            <a:r>
              <a:rPr lang="ko-KR" altLang="en-US" sz="1200" kern="100" dirty="0">
                <a:effectLst/>
                <a:latin typeface="Cambria Math" panose="02040503050406030204" pitchFamily="18" charset="0"/>
                <a:ea typeface="+mn-ea"/>
                <a:cs typeface="Cambria Math" panose="02040503050406030204" pitchFamily="18" charset="0"/>
              </a:rPr>
              <a:t>인 것을 알 수 있습니다</a:t>
            </a:r>
            <a:r>
              <a:rPr lang="en-US" altLang="ko-KR" sz="1200" kern="100" dirty="0">
                <a:effectLst/>
                <a:latin typeface="Cambria Math" panose="02040503050406030204" pitchFamily="18" charset="0"/>
                <a:ea typeface="+mn-ea"/>
                <a:cs typeface="Cambria Math" panose="02040503050406030204" pitchFamily="18" charset="0"/>
              </a:rPr>
              <a:t>. </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이 때문에 </a:t>
            </a:r>
            <a:r>
              <a:rPr lang="en" altLang="ko-KR" sz="1200" kern="100" dirty="0">
                <a:effectLst/>
                <a:latin typeface="Cambria Math" panose="02040503050406030204" pitchFamily="18" charset="0"/>
                <a:ea typeface="+mn-ea"/>
                <a:cs typeface="Cambria Math" panose="02040503050406030204" pitchFamily="18" charset="0"/>
              </a:rPr>
              <a:t>transformation </a:t>
            </a:r>
            <a:r>
              <a:rPr lang="ko-KR" altLang="en-US" sz="1200" kern="100" dirty="0">
                <a:effectLst/>
                <a:latin typeface="Cambria Math" panose="02040503050406030204" pitchFamily="18" charset="0"/>
                <a:ea typeface="+mn-ea"/>
                <a:cs typeface="Cambria Math" panose="02040503050406030204" pitchFamily="18" charset="0"/>
              </a:rPr>
              <a:t>결과의 </a:t>
            </a:r>
            <a:r>
              <a:rPr lang="en" altLang="ko-KR" sz="1200" kern="100" dirty="0">
                <a:effectLst/>
                <a:latin typeface="Cambria Math" panose="02040503050406030204" pitchFamily="18" charset="0"/>
                <a:ea typeface="+mn-ea"/>
                <a:cs typeface="Cambria Math" panose="02040503050406030204" pitchFamily="18" charset="0"/>
              </a:rPr>
              <a:t>w</a:t>
            </a:r>
            <a:r>
              <a:rPr lang="ko-KR" altLang="en-US" sz="1200" kern="100" dirty="0">
                <a:effectLst/>
                <a:latin typeface="Cambria Math" panose="02040503050406030204" pitchFamily="18" charset="0"/>
                <a:ea typeface="+mn-ea"/>
                <a:cs typeface="Cambria Math" panose="02040503050406030204" pitchFamily="18" charset="0"/>
              </a:rPr>
              <a:t>좌표는 </a:t>
            </a:r>
            <a:r>
              <a:rPr lang="en-US" altLang="ko-KR" sz="1200" kern="100" dirty="0">
                <a:effectLst/>
                <a:latin typeface="Cambria Math" panose="02040503050406030204" pitchFamily="18" charset="0"/>
                <a:ea typeface="+mn-ea"/>
                <a:cs typeface="Cambria Math" panose="02040503050406030204" pitchFamily="18" charset="0"/>
              </a:rPr>
              <a:t>1</a:t>
            </a:r>
            <a:r>
              <a:rPr lang="ko-KR" altLang="en-US" sz="1200" kern="100" dirty="0">
                <a:effectLst/>
                <a:latin typeface="Cambria Math" panose="02040503050406030204" pitchFamily="18" charset="0"/>
                <a:ea typeface="+mn-ea"/>
                <a:cs typeface="Cambria Math" panose="02040503050406030204" pitchFamily="18" charset="0"/>
              </a:rPr>
              <a:t>이 아니게 됩니다</a:t>
            </a:r>
            <a:r>
              <a:rPr lang="en-US" altLang="ko-KR" sz="1200" kern="100" dirty="0">
                <a:effectLst/>
                <a:latin typeface="Cambria Math" panose="02040503050406030204" pitchFamily="18" charset="0"/>
                <a:ea typeface="+mn-ea"/>
                <a:cs typeface="Cambria Math" panose="02040503050406030204" pitchFamily="18" charset="0"/>
              </a:rPr>
              <a:t>.</a:t>
            </a:r>
          </a:p>
          <a:p>
            <a:pPr marL="0" lvl="0" indent="0" algn="just" latinLnBrk="1">
              <a:spcAft>
                <a:spcPts val="0"/>
              </a:spcAft>
              <a:buFont typeface="+mj-lt"/>
              <a:buNone/>
            </a:pPr>
            <a:r>
              <a:rPr lang="ko-KR" altLang="en-US" sz="1200" kern="100" dirty="0">
                <a:effectLst/>
                <a:latin typeface="Cambria Math" panose="02040503050406030204" pitchFamily="18" charset="0"/>
                <a:ea typeface="+mn-ea"/>
                <a:cs typeface="Cambria Math" panose="02040503050406030204" pitchFamily="18" charset="0"/>
              </a:rPr>
              <a:t>이 </a:t>
            </a:r>
            <a:r>
              <a:rPr lang="en" altLang="ko-KR" sz="1200" kern="100" dirty="0">
                <a:effectLst/>
                <a:latin typeface="Cambria Math" panose="02040503050406030204" pitchFamily="18" charset="0"/>
                <a:ea typeface="+mn-ea"/>
                <a:cs typeface="Cambria Math" panose="02040503050406030204" pitchFamily="18" charset="0"/>
              </a:rPr>
              <a:t>homogenous coordinates</a:t>
            </a:r>
            <a:r>
              <a:rPr lang="ko-KR" altLang="en-US" sz="1200" kern="100" dirty="0">
                <a:effectLst/>
                <a:latin typeface="Cambria Math" panose="02040503050406030204" pitchFamily="18" charset="0"/>
                <a:ea typeface="+mn-ea"/>
                <a:cs typeface="Cambria Math" panose="02040503050406030204" pitchFamily="18" charset="0"/>
              </a:rPr>
              <a:t>의 </a:t>
            </a:r>
            <a:r>
              <a:rPr lang="en" altLang="ko-KR" sz="1200" kern="100" dirty="0">
                <a:effectLst/>
                <a:latin typeface="Cambria Math" panose="02040503050406030204" pitchFamily="18" charset="0"/>
                <a:ea typeface="+mn-ea"/>
                <a:cs typeface="Cambria Math" panose="02040503050406030204" pitchFamily="18" charset="0"/>
              </a:rPr>
              <a:t>w component</a:t>
            </a:r>
            <a:r>
              <a:rPr lang="ko-KR" altLang="en-US" sz="1200" kern="100" dirty="0">
                <a:effectLst/>
                <a:latin typeface="Cambria Math" panose="02040503050406030204" pitchFamily="18" charset="0"/>
                <a:ea typeface="+mn-ea"/>
                <a:cs typeface="Cambria Math" panose="02040503050406030204" pitchFamily="18" charset="0"/>
              </a:rPr>
              <a:t>로 </a:t>
            </a:r>
            <a:r>
              <a:rPr lang="en" altLang="ko-KR" sz="1200" kern="100" dirty="0">
                <a:effectLst/>
                <a:latin typeface="Cambria Math" panose="02040503050406030204" pitchFamily="18" charset="0"/>
                <a:ea typeface="+mn-ea"/>
                <a:cs typeface="Cambria Math" panose="02040503050406030204" pitchFamily="18" charset="0"/>
              </a:rPr>
              <a:t>x, y, z component</a:t>
            </a:r>
            <a:r>
              <a:rPr lang="ko-KR" altLang="en-US" sz="1200" kern="100" dirty="0">
                <a:effectLst/>
                <a:latin typeface="Cambria Math" panose="02040503050406030204" pitchFamily="18" charset="0"/>
                <a:ea typeface="+mn-ea"/>
                <a:cs typeface="Cambria Math" panose="02040503050406030204" pitchFamily="18" charset="0"/>
              </a:rPr>
              <a:t>들을 나누면 최종적으로 이와 같이 </a:t>
            </a:r>
            <a:r>
              <a:rPr lang="en" altLang="ko-KR" sz="1200" kern="100" dirty="0">
                <a:effectLst/>
                <a:latin typeface="Cambria Math" panose="02040503050406030204" pitchFamily="18" charset="0"/>
                <a:ea typeface="+mn-ea"/>
                <a:cs typeface="Cambria Math" panose="02040503050406030204" pitchFamily="18" charset="0"/>
              </a:rPr>
              <a:t>projection </a:t>
            </a:r>
            <a:r>
              <a:rPr lang="ko-KR" altLang="en-US" sz="1200" kern="100" dirty="0">
                <a:effectLst/>
                <a:latin typeface="Cambria Math" panose="02040503050406030204" pitchFamily="18" charset="0"/>
                <a:ea typeface="+mn-ea"/>
                <a:cs typeface="Cambria Math" panose="02040503050406030204" pitchFamily="18" charset="0"/>
              </a:rPr>
              <a:t>된 결과를 얻을 수 있습니다</a:t>
            </a:r>
            <a:r>
              <a:rPr lang="en-US" altLang="ko-KR" sz="1200" kern="100" dirty="0">
                <a:effectLst/>
                <a:latin typeface="Cambria Math" panose="02040503050406030204" pitchFamily="18" charset="0"/>
                <a:ea typeface="+mn-ea"/>
                <a:cs typeface="Cambria Math" panose="02040503050406030204" pitchFamily="18" charset="0"/>
              </a:rPr>
              <a:t>.</a:t>
            </a:r>
          </a:p>
          <a:p>
            <a:pPr marL="0" lvl="0" indent="0" algn="just" latinLnBrk="1">
              <a:spcAft>
                <a:spcPts val="0"/>
              </a:spcAft>
              <a:buFont typeface="+mj-lt"/>
              <a:buNone/>
            </a:pPr>
            <a:endParaRPr lang="en-US" altLang="ko-KR" sz="1200" kern="100" dirty="0">
              <a:effectLst/>
              <a:latin typeface="Cambria Math" panose="02040503050406030204" pitchFamily="18" charset="0"/>
              <a:ea typeface="+mn-ea"/>
              <a:cs typeface="Times New Roman" panose="02020603050405020304" pitchFamily="18" charset="0"/>
            </a:endParaRP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Given the </a:t>
            </a:r>
            <a:r>
              <a:rPr lang="en" altLang="ko-KR" sz="1200" kern="100" dirty="0" err="1">
                <a:effectLst/>
                <a:latin typeface="맑은 고딕" panose="020B0503020000020004" pitchFamily="34" charset="-127"/>
                <a:ea typeface="+mn-ea"/>
                <a:cs typeface="Times New Roman" panose="02020603050405020304" pitchFamily="18" charset="0"/>
              </a:rPr>
              <a:t>xs</a:t>
            </a:r>
            <a:r>
              <a:rPr lang="en" altLang="ko-KR" sz="1200" kern="100" dirty="0">
                <a:effectLst/>
                <a:latin typeface="맑은 고딕" panose="020B0503020000020004" pitchFamily="34" charset="-127"/>
                <a:ea typeface="+mn-ea"/>
                <a:cs typeface="Times New Roman" panose="02020603050405020304" pitchFamily="18" charset="0"/>
              </a:rPr>
              <a:t> and </a:t>
            </a:r>
            <a:r>
              <a:rPr lang="en" altLang="ko-KR" sz="1200" kern="100" dirty="0" err="1">
                <a:effectLst/>
                <a:latin typeface="맑은 고딕" panose="020B0503020000020004" pitchFamily="34" charset="-127"/>
                <a:ea typeface="+mn-ea"/>
                <a:cs typeface="Times New Roman" panose="02020603050405020304" pitchFamily="18" charset="0"/>
              </a:rPr>
              <a:t>ys</a:t>
            </a:r>
            <a:r>
              <a:rPr lang="en" altLang="ko-KR" sz="1200" kern="100" dirty="0">
                <a:effectLst/>
                <a:latin typeface="맑은 고딕" panose="020B0503020000020004" pitchFamily="34" charset="-127"/>
                <a:ea typeface="+mn-ea"/>
                <a:cs typeface="Times New Roman" panose="02020603050405020304" pitchFamily="18" charset="0"/>
              </a:rPr>
              <a:t> coordinates we found earlier, let's find the 4x4 matrix of the perspective transformation.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Matrix </a:t>
            </a:r>
            <a:r>
              <a:rPr lang="en" altLang="ko-KR" sz="1200" kern="100" dirty="0" err="1">
                <a:effectLst/>
                <a:latin typeface="맑은 고딕" panose="020B0503020000020004" pitchFamily="34" charset="-127"/>
                <a:ea typeface="+mn-ea"/>
                <a:cs typeface="Times New Roman" panose="02020603050405020304" pitchFamily="18" charset="0"/>
              </a:rPr>
              <a:t>T_pers</a:t>
            </a:r>
            <a:r>
              <a:rPr lang="en" altLang="ko-KR" sz="1200" kern="100" dirty="0">
                <a:effectLst/>
                <a:latin typeface="맑은 고딕" panose="020B0503020000020004" pitchFamily="34" charset="-127"/>
                <a:ea typeface="+mn-ea"/>
                <a:cs typeface="Times New Roman" panose="02020603050405020304" pitchFamily="18" charset="0"/>
              </a:rPr>
              <a:t> is the matrix that projects the view coordinates onto the view plane.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The </a:t>
            </a:r>
            <a:r>
              <a:rPr lang="en" altLang="ko-KR" sz="1200" kern="100" dirty="0" err="1">
                <a:effectLst/>
                <a:latin typeface="맑은 고딕" panose="020B0503020000020004" pitchFamily="34" charset="-127"/>
                <a:ea typeface="+mn-ea"/>
                <a:cs typeface="Times New Roman" panose="02020603050405020304" pitchFamily="18" charset="0"/>
              </a:rPr>
              <a:t>T_pers</a:t>
            </a:r>
            <a:r>
              <a:rPr lang="en" altLang="ko-KR" sz="1200" kern="100" dirty="0">
                <a:effectLst/>
                <a:latin typeface="맑은 고딕" panose="020B0503020000020004" pitchFamily="34" charset="-127"/>
                <a:ea typeface="+mn-ea"/>
                <a:cs typeface="Times New Roman" panose="02020603050405020304" pitchFamily="18" charset="0"/>
              </a:rPr>
              <a:t> matrix looks like this.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If you look closely, you'll notice that the bottom row is [0, 0, 0, 1] instead of [0, 0, 1, 0]. </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Because of this, the w-coordinate of the transformation result will not be 1.</a:t>
            </a:r>
          </a:p>
          <a:p>
            <a:pPr marL="0" lvl="0" indent="0" algn="just" latinLnBrk="1">
              <a:spcAft>
                <a:spcPts val="0"/>
              </a:spcAft>
              <a:buFont typeface="+mj-lt"/>
              <a:buNone/>
            </a:pPr>
            <a:r>
              <a:rPr lang="en" altLang="ko-KR" sz="1200" kern="100" dirty="0">
                <a:effectLst/>
                <a:latin typeface="맑은 고딕" panose="020B0503020000020004" pitchFamily="34" charset="-127"/>
                <a:ea typeface="+mn-ea"/>
                <a:cs typeface="Times New Roman" panose="02020603050405020304" pitchFamily="18" charset="0"/>
              </a:rPr>
              <a:t>If we divide the x, y, and z components by the w component of these homogeneous coordinates, we end up with a projected result like this.</a:t>
            </a:r>
          </a:p>
          <a:p>
            <a:pPr marL="0" lvl="0" indent="0" algn="just" latinLnBrk="1">
              <a:spcAft>
                <a:spcPts val="0"/>
              </a:spcAft>
              <a:buFont typeface="+mj-lt"/>
              <a:buNone/>
            </a:pPr>
            <a:endParaRPr lang="ko-KR" altLang="ko-KR" sz="1200" kern="100" dirty="0">
              <a:effectLst/>
              <a:latin typeface="맑은 고딕" panose="020B0503020000020004" pitchFamily="34" charset="-127"/>
              <a:ea typeface="+mn-ea"/>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11E810AA-3F79-4A83-B6E2-5C05A72167ED}" type="slidenum">
              <a:rPr lang="ko-KR" altLang="en-US" smtClean="0"/>
              <a:t>9</a:t>
            </a:fld>
            <a:endParaRPr lang="ko-KR" altLang="en-US"/>
          </a:p>
        </p:txBody>
      </p:sp>
    </p:spTree>
    <p:extLst>
      <p:ext uri="{BB962C8B-B14F-4D97-AF65-F5344CB8AC3E}">
        <p14:creationId xmlns:p14="http://schemas.microsoft.com/office/powerpoint/2010/main" val="56569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noAutofit/>
          </a:bodyPr>
          <a:lstStyle>
            <a:lvl1pPr algn="ctr">
              <a:defRPr sz="4400" b="1">
                <a:effectLst/>
              </a:defRPr>
            </a:lvl1pPr>
          </a:lstStyle>
          <a:p>
            <a:r>
              <a:rPr lang="ko-KR" altLang="en-US" dirty="0"/>
              <a:t>마스터 제목 스타일 편집</a:t>
            </a:r>
          </a:p>
        </p:txBody>
      </p:sp>
      <p:sp>
        <p:nvSpPr>
          <p:cNvPr id="3" name="부제목 2"/>
          <p:cNvSpPr>
            <a:spLocks noGrp="1"/>
          </p:cNvSpPr>
          <p:nvPr>
            <p:ph type="subTitle" idx="1"/>
          </p:nvPr>
        </p:nvSpPr>
        <p:spPr>
          <a:xfrm>
            <a:off x="1828800" y="3886200"/>
            <a:ext cx="8534400" cy="1752600"/>
          </a:xfrm>
        </p:spPr>
        <p:txBody>
          <a:bodyPr>
            <a:normAutofit/>
          </a:bodyPr>
          <a:lstStyle>
            <a:lvl1pPr marL="0" indent="0" algn="ctr">
              <a:buNone/>
              <a:defRPr sz="2800"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564512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a:xfrm>
            <a:off x="551384" y="1124743"/>
            <a:ext cx="11043247" cy="5256585"/>
          </a:xfrm>
        </p:spPr>
        <p:txBody>
          <a:bodyPr/>
          <a:lstStyle>
            <a:lvl2pPr marL="742950" indent="-285750">
              <a:buFont typeface="시스템 서체 일반체"/>
              <a:buChar char="◦"/>
              <a:defRPr/>
            </a:lvl2pPr>
            <a:lvl3pPr marL="1143000" indent="-228600">
              <a:buFont typeface="Wingdings" pitchFamily="2" charset="2"/>
              <a:buChar char="§"/>
              <a:defRPr/>
            </a:lvl3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161639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sz="half" idx="1"/>
          </p:nvPr>
        </p:nvSpPr>
        <p:spPr>
          <a:xfrm>
            <a:off x="551384" y="1124745"/>
            <a:ext cx="5443016" cy="5544616"/>
          </a:xfrm>
        </p:spPr>
        <p:txBody>
          <a:bodyPr>
            <a:normAutofit/>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97600" y="1124745"/>
            <a:ext cx="5397031" cy="5544616"/>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extLst>
      <p:ext uri="{BB962C8B-B14F-4D97-AF65-F5344CB8AC3E}">
        <p14:creationId xmlns:p14="http://schemas.microsoft.com/office/powerpoint/2010/main" val="72718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
        <p:nvSpPr>
          <p:cNvPr id="2" name="제목 1">
            <a:extLst>
              <a:ext uri="{FF2B5EF4-FFF2-40B4-BE49-F238E27FC236}">
                <a16:creationId xmlns:a16="http://schemas.microsoft.com/office/drawing/2014/main" id="{EF681723-6876-B176-4DD0-7454E2315294}"/>
              </a:ext>
            </a:extLst>
          </p:cNvPr>
          <p:cNvSpPr>
            <a:spLocks noGrp="1"/>
          </p:cNvSpPr>
          <p:nvPr>
            <p:ph type="title"/>
          </p:nvPr>
        </p:nvSpPr>
        <p:spPr>
          <a:xfrm>
            <a:off x="551384" y="260648"/>
            <a:ext cx="11043247" cy="720080"/>
          </a:xfrm>
        </p:spPr>
        <p:txBody>
          <a:bodyPr/>
          <a:lstStyle/>
          <a:p>
            <a:r>
              <a:rPr lang="ko-KR" altLang="en-US"/>
              <a:t>마스터 제목 스타일 편집</a:t>
            </a:r>
          </a:p>
        </p:txBody>
      </p:sp>
    </p:spTree>
    <p:extLst>
      <p:ext uri="{BB962C8B-B14F-4D97-AF65-F5344CB8AC3E}">
        <p14:creationId xmlns:p14="http://schemas.microsoft.com/office/powerpoint/2010/main" val="19277944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51384" y="260648"/>
            <a:ext cx="11043247" cy="720080"/>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551384" y="1124743"/>
            <a:ext cx="11043247" cy="525658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슬라이드 번호 개체 틀 5"/>
          <p:cNvSpPr>
            <a:spLocks noGrp="1"/>
          </p:cNvSpPr>
          <p:nvPr>
            <p:ph type="sldNum" sz="quarter" idx="4"/>
          </p:nvPr>
        </p:nvSpPr>
        <p:spPr>
          <a:xfrm>
            <a:off x="11594631" y="6381328"/>
            <a:ext cx="373832" cy="365125"/>
          </a:xfrm>
          <a:prstGeom prst="rect">
            <a:avLst/>
          </a:prstGeom>
        </p:spPr>
        <p:txBody>
          <a:bodyPr vert="horz" lIns="91440" tIns="45720" rIns="91440" bIns="45720" rtlCol="0" anchor="ctr"/>
          <a:lstStyle>
            <a:lvl1pPr algn="r">
              <a:defRPr sz="1000">
                <a:solidFill>
                  <a:schemeClr val="tx1">
                    <a:tint val="75000"/>
                  </a:schemeClr>
                </a:solidFill>
                <a:latin typeface="NanumSquare Neo OTF Regular" pitchFamily="2" charset="-127"/>
                <a:ea typeface="NanumSquare Neo OTF Regular" pitchFamily="2" charset="-127"/>
              </a:defRPr>
            </a:lvl1pPr>
          </a:lstStyle>
          <a:p>
            <a:fld id="{4BEDD84E-25D4-4983-8AA1-2863C96F08D9}" type="slidenum">
              <a:rPr lang="ko-KR" altLang="en-US" smtClean="0"/>
              <a:pPr/>
              <a:t>‹#›</a:t>
            </a:fld>
            <a:endParaRPr lang="ko-KR" altLang="en-US"/>
          </a:p>
        </p:txBody>
      </p:sp>
    </p:spTree>
    <p:extLst>
      <p:ext uri="{BB962C8B-B14F-4D97-AF65-F5344CB8AC3E}">
        <p14:creationId xmlns:p14="http://schemas.microsoft.com/office/powerpoint/2010/main" val="234572689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hdr="0" dt="0"/>
  <p:txStyles>
    <p:titleStyle>
      <a:lvl1pPr algn="l" defTabSz="914400" rtl="0" eaLnBrk="1" latinLnBrk="1" hangingPunct="1">
        <a:spcBef>
          <a:spcPct val="0"/>
        </a:spcBef>
        <a:buNone/>
        <a:defRPr sz="3600" b="1" i="0" kern="1200">
          <a:solidFill>
            <a:schemeClr val="tx1"/>
          </a:solidFill>
          <a:latin typeface="Tahoma" panose="020B0604030504040204" pitchFamily="34" charset="0"/>
          <a:ea typeface="NanumSquare Neo OTF Heavy" pitchFamily="2" charset="-127"/>
          <a:cs typeface="Tahoma" panose="020B0604030504040204"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1pPr>
      <a:lvl2pPr marL="742950" indent="-285750" algn="l" defTabSz="914400" rtl="0" eaLnBrk="1" latinLnBrk="0" hangingPunct="1">
        <a:spcBef>
          <a:spcPct val="20000"/>
        </a:spcBef>
        <a:buFont typeface="시스템 서체 일반체"/>
        <a:buChar char="◦"/>
        <a:defRPr sz="18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Tahoma" panose="020B0604030504040204" pitchFamily="34" charset="0"/>
          <a:ea typeface="NanumSquare Neo OTF Regular" pitchFamily="2" charset="-127"/>
          <a:cs typeface="Tahoma" panose="020B060403050404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6.png"/><Relationship Id="rId7" Type="http://schemas.openxmlformats.org/officeDocument/2006/relationships/image" Target="../media/image34.pn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w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21.png"/><Relationship Id="rId10" Type="http://schemas.openxmlformats.org/officeDocument/2006/relationships/image" Target="../media/image53.png"/><Relationship Id="rId4" Type="http://schemas.openxmlformats.org/officeDocument/2006/relationships/image" Target="../media/image200.png"/><Relationship Id="rId9" Type="http://schemas.openxmlformats.org/officeDocument/2006/relationships/image" Target="../media/image49.png"/><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6.tiff"/><Relationship Id="rId7" Type="http://schemas.openxmlformats.org/officeDocument/2006/relationships/image" Target="../media/image40.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1.png"/><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8.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05_2 Projection</a:t>
            </a:r>
          </a:p>
        </p:txBody>
      </p:sp>
      <p:sp>
        <p:nvSpPr>
          <p:cNvPr id="4" name="Subtitle 3"/>
          <p:cNvSpPr>
            <a:spLocks noGrp="1"/>
          </p:cNvSpPr>
          <p:nvPr>
            <p:ph type="subTitle" idx="1"/>
            <p:custDataLst>
              <p:tags r:id="rId3"/>
            </p:custDataLst>
          </p:nvPr>
        </p:nvSpPr>
        <p:spPr>
          <a:xfrm>
            <a:off x="2895600" y="3633950"/>
            <a:ext cx="6400800" cy="560572"/>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Computer Graphics</a:t>
            </a:r>
          </a:p>
        </p:txBody>
      </p:sp>
    </p:spTree>
    <p:custDataLst>
      <p:tags r:id="rId1"/>
    </p:custDataLst>
    <p:extLst>
      <p:ext uri="{BB962C8B-B14F-4D97-AF65-F5344CB8AC3E}">
        <p14:creationId xmlns:p14="http://schemas.microsoft.com/office/powerpoint/2010/main" val="134659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ko-KR" dirty="0"/>
              <a:t>Normalization Transformation - 1</a:t>
            </a:r>
          </a:p>
        </p:txBody>
      </p:sp>
      <mc:AlternateContent xmlns:mc="http://schemas.openxmlformats.org/markup-compatibility/2006" xmlns:a14="http://schemas.microsoft.com/office/drawing/2010/main">
        <mc:Choice Requires="a14">
          <p:sp>
            <p:nvSpPr>
              <p:cNvPr id="131075" name="Rectangle 3"/>
              <p:cNvSpPr>
                <a:spLocks noGrp="1" noChangeArrowheads="1"/>
              </p:cNvSpPr>
              <p:nvPr>
                <p:ph idx="1"/>
              </p:nvPr>
            </p:nvSpPr>
            <p:spPr>
              <a:xfrm>
                <a:off x="596669" y="1054728"/>
                <a:ext cx="11124276" cy="2134549"/>
              </a:xfrm>
            </p:spPr>
            <p:txBody>
              <a:bodyPr/>
              <a:lstStyle/>
              <a:p>
                <a:pPr>
                  <a:lnSpc>
                    <a:spcPct val="90000"/>
                  </a:lnSpc>
                </a:pPr>
                <a:r>
                  <a:rPr lang="en-US" altLang="ko-KR" dirty="0"/>
                  <a:t>From Projection Space into Normalized Device Coordinates (NDC)</a:t>
                </a:r>
              </a:p>
              <a:p>
                <a:pPr>
                  <a:lnSpc>
                    <a:spcPct val="90000"/>
                  </a:lnSpc>
                </a:pPr>
                <a:r>
                  <a:rPr lang="en-US" altLang="ko-KR" dirty="0"/>
                  <a:t>After the projection, Squeeze</a:t>
                </a:r>
                <a:r>
                  <a:rPr lang="en-US" altLang="ko-KR" b="0"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𝑠</m:t>
                        </m:r>
                      </m:sub>
                    </m:sSub>
                  </m:oMath>
                </a14:m>
                <a:r>
                  <a:rPr lang="en-US" altLang="ko-KR" dirty="0"/>
                  <a:t>,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𝑠</m:t>
                        </m:r>
                      </m:sub>
                    </m:sSub>
                    <m:r>
                      <a:rPr lang="en-US" altLang="ko-KR" b="0" i="1" smtClean="0">
                        <a:latin typeface="Cambria Math" panose="02040503050406030204" pitchFamily="18" charset="0"/>
                      </a:rPr>
                      <m:t>)</m:t>
                    </m:r>
                  </m:oMath>
                </a14:m>
                <a:r>
                  <a:rPr lang="en-US" altLang="ko-KR" dirty="0"/>
                  <a:t> into </a:t>
                </a:r>
                <a14:m>
                  <m:oMath xmlns:m="http://schemas.openxmlformats.org/officeDocument/2006/math">
                    <m:d>
                      <m:dPr>
                        <m:begChr m:val="["/>
                        <m:endChr m:val="]"/>
                        <m:ctrlPr>
                          <a:rPr lang="en-US" altLang="ko-KR" i="1" smtClean="0">
                            <a:latin typeface="Cambria Math" panose="02040503050406030204" pitchFamily="18" charset="0"/>
                          </a:rPr>
                        </m:ctrlPr>
                      </m:dPr>
                      <m:e>
                        <m:r>
                          <a:rPr lang="en-US" altLang="ko-KR" b="0" i="1" smtClean="0">
                            <a:latin typeface="Cambria Math" panose="02040503050406030204" pitchFamily="18" charset="0"/>
                          </a:rPr>
                          <m:t>−1,1</m:t>
                        </m:r>
                      </m:e>
                    </m:d>
                    <m:r>
                      <a:rPr lang="en-US" altLang="ko-KR" b="0" i="0" smtClean="0">
                        <a:latin typeface="Cambria Math" panose="02040503050406030204" pitchFamily="18" charset="0"/>
                      </a:rPr>
                      <m:t> </m:t>
                    </m:r>
                    <m:r>
                      <a:rPr lang="en-US" altLang="ko-KR" b="0" i="1" smtClean="0">
                        <a:latin typeface="Cambria Math" panose="02040503050406030204" pitchFamily="18" charset="0"/>
                      </a:rPr>
                      <m:t>×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−1, 1</m:t>
                        </m:r>
                      </m:e>
                    </m:d>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 [−1,1]</m:t>
                    </m:r>
                  </m:oMath>
                </a14:m>
                <a:endParaRPr lang="ko-KR" altLang="en-US" dirty="0"/>
              </a:p>
              <a:p>
                <a:pPr>
                  <a:lnSpc>
                    <a:spcPct val="90000"/>
                  </a:lnSpc>
                </a:pPr>
                <a:r>
                  <a:rPr lang="en-US" altLang="ko-KR" dirty="0"/>
                  <a:t>Make the range of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oMath>
                </a14:m>
                <a:r>
                  <a:rPr lang="en-US" altLang="ko-KR" dirty="0"/>
                  <a:t> </a:t>
                </a:r>
                <a14:m>
                  <m:oMath xmlns:m="http://schemas.openxmlformats.org/officeDocument/2006/math">
                    <m:r>
                      <a:rPr lang="ko-KR" altLang="en-US" i="1" dirty="0" smtClean="0">
                        <a:latin typeface="Cambria Math" panose="02040503050406030204" pitchFamily="18" charset="0"/>
                      </a:rPr>
                      <m:t>[</m:t>
                    </m:r>
                    <m:r>
                      <a:rPr lang="en-US" altLang="ko-KR" b="0" i="1" dirty="0" smtClean="0">
                        <a:latin typeface="Cambria Math" panose="02040503050406030204" pitchFamily="18" charset="0"/>
                      </a:rPr>
                      <m:t>−1</m:t>
                    </m:r>
                    <m:r>
                      <a:rPr lang="ko-KR" altLang="en-US" i="1" dirty="0">
                        <a:latin typeface="Cambria Math" panose="02040503050406030204" pitchFamily="18" charset="0"/>
                      </a:rPr>
                      <m:t>, 1] </m:t>
                    </m:r>
                  </m:oMath>
                </a14:m>
                <a:r>
                  <a:rPr lang="en-US" altLang="ko-KR" dirty="0"/>
                  <a:t>where</a:t>
                </a:r>
                <a:r>
                  <a:rPr lang="ko-KR" altLang="en-US" dirty="0"/>
                  <a:t> (</a:t>
                </a:r>
                <a14:m>
                  <m:oMath xmlns:m="http://schemas.openxmlformats.org/officeDocument/2006/math">
                    <m:r>
                      <a:rPr lang="en-US" altLang="ko-KR" b="0" i="1" smtClean="0">
                        <a:latin typeface="Cambria Math" panose="02040503050406030204" pitchFamily="18" charset="0"/>
                      </a:rPr>
                      <m:t>𝑑</m:t>
                    </m:r>
                    <m:r>
                      <a:rPr lang="en-US" altLang="ko-KR" b="0" i="1" smtClean="0">
                        <a:latin typeface="Cambria Math" panose="02040503050406030204" pitchFamily="18" charset="0"/>
                      </a:rPr>
                      <m:t>=−1, </m:t>
                    </m:r>
                    <m:r>
                      <a:rPr lang="en-US" altLang="ko-KR" b="0" i="1" smtClean="0">
                        <a:latin typeface="Cambria Math" panose="02040503050406030204" pitchFamily="18" charset="0"/>
                      </a:rPr>
                      <m:t>𝑓</m:t>
                    </m:r>
                    <m:r>
                      <a:rPr lang="en-US" altLang="ko-KR" b="0" i="1" smtClean="0">
                        <a:latin typeface="Cambria Math" panose="02040503050406030204" pitchFamily="18" charset="0"/>
                      </a:rPr>
                      <m:t>=1</m:t>
                    </m:r>
                  </m:oMath>
                </a14:m>
                <a:r>
                  <a:rPr lang="ko-KR" altLang="en-US" dirty="0"/>
                  <a:t>) </a:t>
                </a:r>
                <a:endParaRPr lang="en-US" altLang="ko-KR" dirty="0"/>
              </a:p>
              <a:p>
                <a:pPr>
                  <a:lnSpc>
                    <a:spcPct val="90000"/>
                  </a:lnSpc>
                </a:pPr>
                <a14:m>
                  <m:oMath xmlns:m="http://schemas.openxmlformats.org/officeDocument/2006/math">
                    <m:r>
                      <a:rPr lang="en-US" altLang="ko-KR" i="1" dirty="0" smtClean="0">
                        <a:latin typeface="Cambria Math" panose="02040503050406030204" pitchFamily="18" charset="0"/>
                      </a:rPr>
                      <m:t>(</m:t>
                    </m:r>
                    <m:r>
                      <a:rPr lang="en-US" altLang="ko-KR" i="1" dirty="0" smtClean="0">
                        <a:latin typeface="Cambria Math" panose="02040503050406030204" pitchFamily="18" charset="0"/>
                      </a:rPr>
                      <m:t>𝑋</m:t>
                    </m:r>
                    <m:r>
                      <a:rPr lang="en-US" altLang="ko-KR" i="1" dirty="0" smtClean="0">
                        <a:latin typeface="Cambria Math" panose="02040503050406030204" pitchFamily="18" charset="0"/>
                      </a:rPr>
                      <m:t>, </m:t>
                    </m:r>
                    <m:r>
                      <a:rPr lang="en-US" altLang="ko-KR" i="1" dirty="0" smtClean="0">
                        <a:latin typeface="Cambria Math" panose="02040503050406030204" pitchFamily="18" charset="0"/>
                      </a:rPr>
                      <m:t>𝑌</m:t>
                    </m:r>
                    <m:r>
                      <a:rPr lang="en-US" altLang="ko-KR" i="1" dirty="0" smtClean="0">
                        <a:latin typeface="Cambria Math" panose="02040503050406030204" pitchFamily="18" charset="0"/>
                      </a:rPr>
                      <m:t>): </m:t>
                    </m:r>
                  </m:oMath>
                </a14:m>
                <a:r>
                  <a:rPr lang="en-US" altLang="ko-KR" dirty="0"/>
                  <a:t>x, y coordinates in NDC</a:t>
                </a:r>
              </a:p>
              <a:p>
                <a:pPr>
                  <a:lnSpc>
                    <a:spcPct val="90000"/>
                  </a:lnSpc>
                </a:pPr>
                <a14:m>
                  <m:oMath xmlns:m="http://schemas.openxmlformats.org/officeDocument/2006/math">
                    <m:r>
                      <a:rPr lang="en-US" altLang="ko-KR" i="1" dirty="0" smtClean="0">
                        <a:latin typeface="Cambria Math" charset="0"/>
                      </a:rPr>
                      <m:t>h</m:t>
                    </m:r>
                  </m:oMath>
                </a14:m>
                <a:r>
                  <a:rPr lang="en-US" altLang="ko-KR" dirty="0"/>
                  <a:t>: half of the size of the edge of view plane</a:t>
                </a:r>
                <a:endParaRPr lang="ko-KR" altLang="en-US" dirty="0"/>
              </a:p>
            </p:txBody>
          </p:sp>
        </mc:Choice>
        <mc:Fallback xmlns="">
          <p:sp>
            <p:nvSpPr>
              <p:cNvPr id="131075" name="Rectangle 3"/>
              <p:cNvSpPr>
                <a:spLocks noGrp="1" noRot="1" noChangeAspect="1" noMove="1" noResize="1" noEditPoints="1" noAdjustHandles="1" noChangeArrowheads="1" noChangeShapeType="1" noTextEdit="1"/>
              </p:cNvSpPr>
              <p:nvPr>
                <p:ph type="body" idx="1"/>
              </p:nvPr>
            </p:nvSpPr>
            <p:spPr>
              <a:xfrm>
                <a:off x="596669" y="1054728"/>
                <a:ext cx="11124276" cy="2134549"/>
              </a:xfrm>
              <a:blipFill>
                <a:blip r:embed="rId4"/>
                <a:stretch>
                  <a:fillRect l="-684" t="-3550" b="-1183"/>
                </a:stretch>
              </a:blipFill>
            </p:spPr>
            <p:txBody>
              <a:bodyPr/>
              <a:lstStyle/>
              <a:p>
                <a:r>
                  <a:rPr lang="ko-Kore-KR" altLang="en-US">
                    <a:noFill/>
                  </a:rPr>
                  <a:t> </a:t>
                </a:r>
              </a:p>
            </p:txBody>
          </p:sp>
        </mc:Fallback>
      </mc:AlternateContent>
      <p:sp>
        <p:nvSpPr>
          <p:cNvPr id="7" name="슬라이드 번호 개체 틀 5"/>
          <p:cNvSpPr>
            <a:spLocks noGrp="1"/>
          </p:cNvSpPr>
          <p:nvPr>
            <p:ph type="sldNum" sz="quarter" idx="12"/>
          </p:nvPr>
        </p:nvSpPr>
        <p:spPr/>
        <p:txBody>
          <a:bodyPr/>
          <a:lstStyle/>
          <a:p>
            <a:fld id="{2AB2F998-723E-4736-BED8-AD5EFC5E1BB6}" type="slidenum">
              <a:rPr lang="ko-KR" altLang="en-US"/>
              <a:pPr/>
              <a:t>10</a:t>
            </a:fld>
            <a:endParaRPr lang="ko-KR" altLang="en-US"/>
          </a:p>
        </p:txBody>
      </p:sp>
      <p:graphicFrame>
        <p:nvGraphicFramePr>
          <p:cNvPr id="12" name="Object 4"/>
          <p:cNvGraphicFramePr>
            <a:graphicFrameLocks noChangeAspect="1"/>
          </p:cNvGraphicFramePr>
          <p:nvPr>
            <p:extLst>
              <p:ext uri="{D42A27DB-BD31-4B8C-83A1-F6EECF244321}">
                <p14:modId xmlns:p14="http://schemas.microsoft.com/office/powerpoint/2010/main" val="3146926284"/>
              </p:ext>
            </p:extLst>
          </p:nvPr>
        </p:nvGraphicFramePr>
        <p:xfrm>
          <a:off x="1555864" y="2917589"/>
          <a:ext cx="3175347" cy="2049025"/>
        </p:xfrm>
        <a:graphic>
          <a:graphicData uri="http://schemas.openxmlformats.org/presentationml/2006/ole">
            <mc:AlternateContent xmlns:mc="http://schemas.openxmlformats.org/markup-compatibility/2006">
              <mc:Choice xmlns:v="urn:schemas-microsoft-com:vml" Requires="v">
                <p:oleObj name="수식" r:id="rId5" imgW="1752480" imgH="1117440" progId="Equation.3">
                  <p:embed/>
                </p:oleObj>
              </mc:Choice>
              <mc:Fallback>
                <p:oleObj name="수식" r:id="rId5" imgW="1752480" imgH="1117440" progId="Equation.3">
                  <p:embed/>
                  <p:pic>
                    <p:nvPicPr>
                      <p:cNvPr id="12" name="Object 4"/>
                      <p:cNvPicPr>
                        <a:picLocks noChangeAspect="1" noChangeArrowheads="1"/>
                      </p:cNvPicPr>
                      <p:nvPr/>
                    </p:nvPicPr>
                    <p:blipFill>
                      <a:blip r:embed="rId6"/>
                      <a:srcRect/>
                      <a:stretch>
                        <a:fillRect/>
                      </a:stretch>
                    </p:blipFill>
                    <p:spPr bwMode="auto">
                      <a:xfrm>
                        <a:off x="1555864" y="2917589"/>
                        <a:ext cx="3175347" cy="2049025"/>
                      </a:xfrm>
                      <a:prstGeom prst="rect">
                        <a:avLst/>
                      </a:prstGeom>
                      <a:noFill/>
                      <a:ln>
                        <a:noFill/>
                      </a:ln>
                      <a:effectLst/>
                    </p:spPr>
                  </p:pic>
                </p:oleObj>
              </mc:Fallback>
            </mc:AlternateContent>
          </a:graphicData>
        </a:graphic>
      </p:graphicFrame>
      <p:grpSp>
        <p:nvGrpSpPr>
          <p:cNvPr id="41" name="그룹 40">
            <a:extLst>
              <a:ext uri="{FF2B5EF4-FFF2-40B4-BE49-F238E27FC236}">
                <a16:creationId xmlns:a16="http://schemas.microsoft.com/office/drawing/2014/main" id="{8849A7D2-4264-674D-A1C9-856378A9EA18}"/>
              </a:ext>
            </a:extLst>
          </p:cNvPr>
          <p:cNvGrpSpPr/>
          <p:nvPr/>
        </p:nvGrpSpPr>
        <p:grpSpPr>
          <a:xfrm>
            <a:off x="5719713" y="3611028"/>
            <a:ext cx="4025950" cy="1355586"/>
            <a:chOff x="7015375" y="3431843"/>
            <a:chExt cx="4025950" cy="1355586"/>
          </a:xfrm>
        </p:grpSpPr>
        <p:sp>
          <p:nvSpPr>
            <p:cNvPr id="6" name="직사각형 5">
              <a:extLst>
                <a:ext uri="{FF2B5EF4-FFF2-40B4-BE49-F238E27FC236}">
                  <a16:creationId xmlns:a16="http://schemas.microsoft.com/office/drawing/2014/main" id="{9B0F7721-786E-6F4E-8338-B942C9BD59F6}"/>
                </a:ext>
              </a:extLst>
            </p:cNvPr>
            <p:cNvSpPr/>
            <p:nvPr/>
          </p:nvSpPr>
          <p:spPr bwMode="auto">
            <a:xfrm>
              <a:off x="7015375" y="3431843"/>
              <a:ext cx="1188000" cy="1188000"/>
            </a:xfrm>
            <a:prstGeom prst="rect">
              <a:avLst/>
            </a:prstGeom>
            <a:solidFill>
              <a:srgbClr val="008EB9"/>
            </a:solidFill>
            <a:ln w="9525" cap="flat" cmpd="sng" algn="ctr">
              <a:solidFill>
                <a:srgbClr val="008EB9"/>
              </a:solidFill>
              <a:prstDash val="solid"/>
              <a:round/>
              <a:headEnd type="none" w="med" len="med"/>
              <a:tailEnd type="none" w="med" len="med"/>
            </a:ln>
            <a:effectLst/>
            <a:scene3d>
              <a:camera prst="orthographicFront">
                <a:rot lat="1200000" lon="3000000" rev="0"/>
              </a:camera>
              <a:lightRig rig="soft" dir="t"/>
            </a:scene3d>
            <a:sp3d prstMaterial="translucentPowder">
              <a:bevelT w="190500" h="2540000" prst="angle"/>
            </a:sp3d>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4" name="직선 화살표 연결선 3"/>
            <p:cNvCxnSpPr/>
            <p:nvPr/>
          </p:nvCxnSpPr>
          <p:spPr bwMode="auto">
            <a:xfrm flipV="1">
              <a:off x="7594135" y="3607304"/>
              <a:ext cx="0" cy="432000"/>
            </a:xfrm>
            <a:prstGeom prst="straightConnector1">
              <a:avLst/>
            </a:prstGeom>
            <a:noFill/>
            <a:ln w="38100" cap="flat" cmpd="sng" algn="ctr">
              <a:solidFill>
                <a:srgbClr val="FF0000"/>
              </a:solidFill>
              <a:prstDash val="solid"/>
              <a:round/>
              <a:headEnd type="none" w="med" len="med"/>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5" name="직사각형 4"/>
                <p:cNvSpPr/>
                <p:nvPr/>
              </p:nvSpPr>
              <p:spPr>
                <a:xfrm>
                  <a:off x="7214317" y="3580311"/>
                  <a:ext cx="4688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400" b="0" i="1" dirty="0" smtClean="0">
                            <a:solidFill>
                              <a:srgbClr val="FF0000"/>
                            </a:solidFill>
                            <a:latin typeface="Cambria Math" charset="0"/>
                          </a:rPr>
                          <m:t>h</m:t>
                        </m:r>
                      </m:oMath>
                    </m:oMathPara>
                  </a14:m>
                  <a:endParaRPr lang="ko-KR" altLang="en-US" sz="2400" dirty="0">
                    <a:solidFill>
                      <a:srgbClr val="FF0000"/>
                    </a:solidFill>
                  </a:endParaRPr>
                </a:p>
              </p:txBody>
            </p:sp>
          </mc:Choice>
          <mc:Fallback xmlns="">
            <p:sp>
              <p:nvSpPr>
                <p:cNvPr id="5" name="직사각형 4"/>
                <p:cNvSpPr>
                  <a:spLocks noRot="1" noChangeAspect="1" noMove="1" noResize="1" noEditPoints="1" noAdjustHandles="1" noChangeArrowheads="1" noChangeShapeType="1" noTextEdit="1"/>
                </p:cNvSpPr>
                <p:nvPr/>
              </p:nvSpPr>
              <p:spPr>
                <a:xfrm>
                  <a:off x="7214317" y="3580311"/>
                  <a:ext cx="468846" cy="461665"/>
                </a:xfrm>
                <a:prstGeom prst="rect">
                  <a:avLst/>
                </a:prstGeom>
                <a:blipFill>
                  <a:blip r:embed="rId7"/>
                  <a:stretch>
                    <a:fillRect/>
                  </a:stretch>
                </a:blipFill>
              </p:spPr>
              <p:txBody>
                <a:bodyPr/>
                <a:lstStyle/>
                <a:p>
                  <a:r>
                    <a:rPr lang="ko-KR" altLang="en-US">
                      <a:noFill/>
                    </a:rPr>
                    <a:t> </a:t>
                  </a:r>
                </a:p>
              </p:txBody>
            </p:sp>
          </mc:Fallback>
        </mc:AlternateContent>
        <p:sp>
          <p:nvSpPr>
            <p:cNvPr id="9" name="타원 8">
              <a:extLst>
                <a:ext uri="{FF2B5EF4-FFF2-40B4-BE49-F238E27FC236}">
                  <a16:creationId xmlns:a16="http://schemas.microsoft.com/office/drawing/2014/main" id="{588A2722-0708-8F42-882E-8897C2599D69}"/>
                </a:ext>
              </a:extLst>
            </p:cNvPr>
            <p:cNvSpPr/>
            <p:nvPr/>
          </p:nvSpPr>
          <p:spPr bwMode="auto">
            <a:xfrm>
              <a:off x="7534357" y="3968421"/>
              <a:ext cx="108000" cy="1080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cxnSp>
          <p:nvCxnSpPr>
            <p:cNvPr id="11" name="직선 연결선[R] 10">
              <a:extLst>
                <a:ext uri="{FF2B5EF4-FFF2-40B4-BE49-F238E27FC236}">
                  <a16:creationId xmlns:a16="http://schemas.microsoft.com/office/drawing/2014/main" id="{421C9ADB-835B-A94A-8E5D-8E718796B70A}"/>
                </a:ext>
              </a:extLst>
            </p:cNvPr>
            <p:cNvCxnSpPr>
              <a:cxnSpLocks/>
            </p:cNvCxnSpPr>
            <p:nvPr/>
          </p:nvCxnSpPr>
          <p:spPr bwMode="auto">
            <a:xfrm>
              <a:off x="7875715" y="4520602"/>
              <a:ext cx="327660" cy="99241"/>
            </a:xfrm>
            <a:prstGeom prst="line">
              <a:avLst/>
            </a:pr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5" name="직선 연결선[R] 14">
              <a:extLst>
                <a:ext uri="{FF2B5EF4-FFF2-40B4-BE49-F238E27FC236}">
                  <a16:creationId xmlns:a16="http://schemas.microsoft.com/office/drawing/2014/main" id="{ED3290F0-0929-E844-9C66-BC8B82A09B82}"/>
                </a:ext>
              </a:extLst>
            </p:cNvPr>
            <p:cNvCxnSpPr>
              <a:cxnSpLocks/>
            </p:cNvCxnSpPr>
            <p:nvPr/>
          </p:nvCxnSpPr>
          <p:spPr bwMode="auto">
            <a:xfrm>
              <a:off x="9938619" y="4188365"/>
              <a:ext cx="291676" cy="113506"/>
            </a:xfrm>
            <a:prstGeom prst="line">
              <a:avLst/>
            </a:prstGeom>
            <a:noFill/>
            <a:ln w="9525" cap="flat" cmpd="sng" algn="ctr">
              <a:solidFill>
                <a:schemeClr val="tx1"/>
              </a:solidFill>
              <a:prstDash val="sys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8C6CD625-8039-0E42-9FC4-A056B59B0300}"/>
                    </a:ext>
                  </a:extLst>
                </p:cNvPr>
                <p:cNvSpPr/>
                <p:nvPr/>
              </p:nvSpPr>
              <p:spPr>
                <a:xfrm>
                  <a:off x="7943914" y="4387319"/>
                  <a:ext cx="130997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𝒅</m:t>
                        </m:r>
                        <m:r>
                          <a:rPr lang="ko-KR" altLang="en-US" sz="2000" b="1" i="1">
                            <a:solidFill>
                              <a:srgbClr val="FF0000"/>
                            </a:solidFill>
                            <a:latin typeface="Cambria Math" panose="02040503050406030204" pitchFamily="18" charset="0"/>
                          </a:rPr>
                          <m:t> </m:t>
                        </m:r>
                        <m:r>
                          <a:rPr lang="en-US" altLang="ko-KR" sz="2000" b="1" i="1" smtClean="0">
                            <a:solidFill>
                              <a:srgbClr val="FF0000"/>
                            </a:solidFill>
                            <a:latin typeface="Cambria Math" panose="02040503050406030204" pitchFamily="18" charset="0"/>
                          </a:rPr>
                          <m:t>(</m:t>
                        </m:r>
                        <m:r>
                          <a:rPr lang="en-US" altLang="ko-KR" sz="2000" b="1" i="1" smtClean="0">
                            <a:solidFill>
                              <a:srgbClr val="FF0000"/>
                            </a:solidFill>
                            <a:latin typeface="Cambria Math" panose="02040503050406030204" pitchFamily="18" charset="0"/>
                          </a:rPr>
                          <m:t>𝒏𝒆𝒂𝒓</m:t>
                        </m:r>
                        <m:r>
                          <a:rPr lang="en-US" altLang="ko-KR" sz="2000" b="1" i="1" smtClean="0">
                            <a:solidFill>
                              <a:srgbClr val="FF0000"/>
                            </a:solidFill>
                            <a:latin typeface="Cambria Math" panose="02040503050406030204" pitchFamily="18" charset="0"/>
                          </a:rPr>
                          <m:t>)</m:t>
                        </m:r>
                      </m:oMath>
                    </m:oMathPara>
                  </a14:m>
                  <a:endParaRPr lang="ko-KR" altLang="en-US" sz="2000" b="1" dirty="0">
                    <a:solidFill>
                      <a:srgbClr val="FF0000"/>
                    </a:solidFill>
                  </a:endParaRPr>
                </a:p>
              </p:txBody>
            </p:sp>
          </mc:Choice>
          <mc:Fallback xmlns="">
            <p:sp>
              <p:nvSpPr>
                <p:cNvPr id="18" name="직사각형 17">
                  <a:extLst>
                    <a:ext uri="{FF2B5EF4-FFF2-40B4-BE49-F238E27FC236}">
                      <a16:creationId xmlns:a16="http://schemas.microsoft.com/office/drawing/2014/main" id="{8C6CD625-8039-0E42-9FC4-A056B59B0300}"/>
                    </a:ext>
                  </a:extLst>
                </p:cNvPr>
                <p:cNvSpPr>
                  <a:spLocks noRot="1" noChangeAspect="1" noMove="1" noResize="1" noEditPoints="1" noAdjustHandles="1" noChangeArrowheads="1" noChangeShapeType="1" noTextEdit="1"/>
                </p:cNvSpPr>
                <p:nvPr/>
              </p:nvSpPr>
              <p:spPr>
                <a:xfrm>
                  <a:off x="7943914" y="4387319"/>
                  <a:ext cx="1309974" cy="400110"/>
                </a:xfrm>
                <a:prstGeom prst="rect">
                  <a:avLst/>
                </a:prstGeom>
                <a:blipFill>
                  <a:blip r:embed="rId8"/>
                  <a:stretch>
                    <a:fillRect b="-193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7BBB6E88-9B48-D641-A333-51A797A83E95}"/>
                    </a:ext>
                  </a:extLst>
                </p:cNvPr>
                <p:cNvSpPr/>
                <p:nvPr/>
              </p:nvSpPr>
              <p:spPr>
                <a:xfrm>
                  <a:off x="9914093" y="4099460"/>
                  <a:ext cx="112723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𝒇</m:t>
                        </m:r>
                        <m:r>
                          <a:rPr lang="en-US" altLang="ko-KR" sz="2000" b="1" i="1" smtClean="0">
                            <a:solidFill>
                              <a:srgbClr val="FF0000"/>
                            </a:solidFill>
                            <a:latin typeface="Cambria Math" panose="02040503050406030204" pitchFamily="18" charset="0"/>
                          </a:rPr>
                          <m:t> (</m:t>
                        </m:r>
                        <m:r>
                          <a:rPr lang="en-US" altLang="ko-KR" sz="2000" b="1" i="1" smtClean="0">
                            <a:solidFill>
                              <a:srgbClr val="FF0000"/>
                            </a:solidFill>
                            <a:latin typeface="Cambria Math" panose="02040503050406030204" pitchFamily="18" charset="0"/>
                          </a:rPr>
                          <m:t>𝒇𝒂𝒓</m:t>
                        </m:r>
                        <m:r>
                          <a:rPr lang="en-US" altLang="ko-KR" sz="2000" b="1" i="1" smtClean="0">
                            <a:solidFill>
                              <a:srgbClr val="FF0000"/>
                            </a:solidFill>
                            <a:latin typeface="Cambria Math" panose="02040503050406030204" pitchFamily="18" charset="0"/>
                          </a:rPr>
                          <m:t>)</m:t>
                        </m:r>
                      </m:oMath>
                    </m:oMathPara>
                  </a14:m>
                  <a:endParaRPr lang="ko-KR" altLang="en-US" sz="2000" b="1" dirty="0">
                    <a:solidFill>
                      <a:srgbClr val="FF0000"/>
                    </a:solidFill>
                  </a:endParaRPr>
                </a:p>
              </p:txBody>
            </p:sp>
          </mc:Choice>
          <mc:Fallback xmlns="">
            <p:sp>
              <p:nvSpPr>
                <p:cNvPr id="19" name="직사각형 18">
                  <a:extLst>
                    <a:ext uri="{FF2B5EF4-FFF2-40B4-BE49-F238E27FC236}">
                      <a16:creationId xmlns:a16="http://schemas.microsoft.com/office/drawing/2014/main" id="{7BBB6E88-9B48-D641-A333-51A797A83E95}"/>
                    </a:ext>
                  </a:extLst>
                </p:cNvPr>
                <p:cNvSpPr>
                  <a:spLocks noRot="1" noChangeAspect="1" noMove="1" noResize="1" noEditPoints="1" noAdjustHandles="1" noChangeArrowheads="1" noChangeShapeType="1" noTextEdit="1"/>
                </p:cNvSpPr>
                <p:nvPr/>
              </p:nvSpPr>
              <p:spPr>
                <a:xfrm>
                  <a:off x="9914093" y="4099460"/>
                  <a:ext cx="1127232" cy="400110"/>
                </a:xfrm>
                <a:prstGeom prst="rect">
                  <a:avLst/>
                </a:prstGeom>
                <a:blipFill>
                  <a:blip r:embed="rId9"/>
                  <a:stretch>
                    <a:fillRect b="-18182"/>
                  </a:stretch>
                </a:blipFill>
              </p:spPr>
              <p:txBody>
                <a:bodyPr/>
                <a:lstStyle/>
                <a:p>
                  <a:r>
                    <a:rPr lang="ko-KR" altLang="en-US">
                      <a:noFill/>
                    </a:rPr>
                    <a:t> </a:t>
                  </a:r>
                </a:p>
              </p:txBody>
            </p:sp>
          </mc:Fallback>
        </mc:AlternateContent>
      </p:grpSp>
      <p:grpSp>
        <p:nvGrpSpPr>
          <p:cNvPr id="38" name="그룹 37">
            <a:extLst>
              <a:ext uri="{FF2B5EF4-FFF2-40B4-BE49-F238E27FC236}">
                <a16:creationId xmlns:a16="http://schemas.microsoft.com/office/drawing/2014/main" id="{A8357C74-E9A4-1F4E-86B0-9DAA88ADA33F}"/>
              </a:ext>
            </a:extLst>
          </p:cNvPr>
          <p:cNvGrpSpPr/>
          <p:nvPr/>
        </p:nvGrpSpPr>
        <p:grpSpPr>
          <a:xfrm>
            <a:off x="9375286" y="3189248"/>
            <a:ext cx="1782112" cy="1489507"/>
            <a:chOff x="8796588" y="4715499"/>
            <a:chExt cx="1782112" cy="1489507"/>
          </a:xfrm>
        </p:grpSpPr>
        <p:sp>
          <p:nvSpPr>
            <p:cNvPr id="20" name="정육면체 19">
              <a:extLst>
                <a:ext uri="{FF2B5EF4-FFF2-40B4-BE49-F238E27FC236}">
                  <a16:creationId xmlns:a16="http://schemas.microsoft.com/office/drawing/2014/main" id="{052AAD98-9BBD-204A-A84C-47A4D59F4D66}"/>
                </a:ext>
              </a:extLst>
            </p:cNvPr>
            <p:cNvSpPr/>
            <p:nvPr/>
          </p:nvSpPr>
          <p:spPr bwMode="auto">
            <a:xfrm>
              <a:off x="9143999" y="4896842"/>
              <a:ext cx="1255185" cy="1195913"/>
            </a:xfrm>
            <a:prstGeom prst="cube">
              <a:avLst>
                <a:gd name="adj" fmla="val 41005"/>
              </a:avLst>
            </a:prstGeom>
            <a:solidFill>
              <a:srgbClr val="00B050"/>
            </a:solidFill>
            <a:ln w="9525" cap="flat" cmpd="sng" algn="ctr">
              <a:solidFill>
                <a:schemeClr val="tx1"/>
              </a:solidFill>
              <a:prstDash val="solid"/>
              <a:round/>
              <a:headEnd type="none" w="med" len="med"/>
              <a:tailEnd type="none" w="med" len="med"/>
            </a:ln>
            <a:effectLst/>
            <a:scene3d>
              <a:camera prst="isometricLeftDown"/>
              <a:lightRig rig="flood" dir="t"/>
            </a:scene3d>
            <a:sp3d prstMaterial="powder"/>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6A5B3271-9EB5-D940-A1C6-85E6EC20894B}"/>
                    </a:ext>
                  </a:extLst>
                </p:cNvPr>
                <p:cNvSpPr/>
                <p:nvPr/>
              </p:nvSpPr>
              <p:spPr>
                <a:xfrm>
                  <a:off x="8796588" y="5336281"/>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m:t>
                        </m:r>
                        <m:r>
                          <a:rPr lang="en-US" altLang="ko-KR" sz="2000" b="1" i="1" smtClean="0">
                            <a:solidFill>
                              <a:srgbClr val="FF0000"/>
                            </a:solidFill>
                            <a:latin typeface="Cambria Math" panose="02040503050406030204" pitchFamily="18" charset="0"/>
                          </a:rPr>
                          <m:t>𝟏</m:t>
                        </m:r>
                      </m:oMath>
                    </m:oMathPara>
                  </a14:m>
                  <a:endParaRPr lang="ko-KR" altLang="en-US" sz="2000" b="1" dirty="0">
                    <a:solidFill>
                      <a:srgbClr val="FF0000"/>
                    </a:solidFill>
                  </a:endParaRPr>
                </a:p>
              </p:txBody>
            </p:sp>
          </mc:Choice>
          <mc:Fallback xmlns="">
            <p:sp>
              <p:nvSpPr>
                <p:cNvPr id="23" name="직사각형 22">
                  <a:extLst>
                    <a:ext uri="{FF2B5EF4-FFF2-40B4-BE49-F238E27FC236}">
                      <a16:creationId xmlns:a16="http://schemas.microsoft.com/office/drawing/2014/main" id="{6A5B3271-9EB5-D940-A1C6-85E6EC20894B}"/>
                    </a:ext>
                  </a:extLst>
                </p:cNvPr>
                <p:cNvSpPr>
                  <a:spLocks noRot="1" noChangeAspect="1" noMove="1" noResize="1" noEditPoints="1" noAdjustHandles="1" noChangeArrowheads="1" noChangeShapeType="1" noTextEdit="1"/>
                </p:cNvSpPr>
                <p:nvPr/>
              </p:nvSpPr>
              <p:spPr>
                <a:xfrm>
                  <a:off x="8796588" y="5336281"/>
                  <a:ext cx="620683" cy="400110"/>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D23DA31D-CF2C-7D44-BE2B-385AEF00E758}"/>
                    </a:ext>
                  </a:extLst>
                </p:cNvPr>
                <p:cNvSpPr/>
                <p:nvPr/>
              </p:nvSpPr>
              <p:spPr>
                <a:xfrm>
                  <a:off x="9958017" y="5217204"/>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7030A0"/>
                            </a:solidFill>
                            <a:latin typeface="Cambria Math" panose="02040503050406030204" pitchFamily="18" charset="0"/>
                          </a:rPr>
                          <m:t>𝟏</m:t>
                        </m:r>
                      </m:oMath>
                    </m:oMathPara>
                  </a14:m>
                  <a:endParaRPr lang="ko-KR" altLang="en-US" sz="2000" b="1" dirty="0">
                    <a:solidFill>
                      <a:srgbClr val="7030A0"/>
                    </a:solidFill>
                  </a:endParaRPr>
                </a:p>
              </p:txBody>
            </p:sp>
          </mc:Choice>
          <mc:Fallback xmlns="">
            <p:sp>
              <p:nvSpPr>
                <p:cNvPr id="24" name="직사각형 23">
                  <a:extLst>
                    <a:ext uri="{FF2B5EF4-FFF2-40B4-BE49-F238E27FC236}">
                      <a16:creationId xmlns:a16="http://schemas.microsoft.com/office/drawing/2014/main" id="{D23DA31D-CF2C-7D44-BE2B-385AEF00E758}"/>
                    </a:ext>
                  </a:extLst>
                </p:cNvPr>
                <p:cNvSpPr>
                  <a:spLocks noRot="1" noChangeAspect="1" noMove="1" noResize="1" noEditPoints="1" noAdjustHandles="1" noChangeArrowheads="1" noChangeShapeType="1" noTextEdit="1"/>
                </p:cNvSpPr>
                <p:nvPr/>
              </p:nvSpPr>
              <p:spPr>
                <a:xfrm>
                  <a:off x="9958017" y="5217204"/>
                  <a:ext cx="428322" cy="400110"/>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95DA520B-E024-774B-8B83-2BF66763A637}"/>
                    </a:ext>
                  </a:extLst>
                </p:cNvPr>
                <p:cNvSpPr/>
                <p:nvPr/>
              </p:nvSpPr>
              <p:spPr>
                <a:xfrm>
                  <a:off x="9557431" y="5784374"/>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FF0000"/>
                            </a:solidFill>
                            <a:latin typeface="Cambria Math" panose="02040503050406030204" pitchFamily="18" charset="0"/>
                          </a:rPr>
                          <m:t>𝟏</m:t>
                        </m:r>
                      </m:oMath>
                    </m:oMathPara>
                  </a14:m>
                  <a:endParaRPr lang="ko-KR" altLang="en-US" sz="2000" b="1" dirty="0">
                    <a:solidFill>
                      <a:srgbClr val="FF0000"/>
                    </a:solidFill>
                  </a:endParaRPr>
                </a:p>
              </p:txBody>
            </p:sp>
          </mc:Choice>
          <mc:Fallback xmlns="">
            <p:sp>
              <p:nvSpPr>
                <p:cNvPr id="25" name="직사각형 24">
                  <a:extLst>
                    <a:ext uri="{FF2B5EF4-FFF2-40B4-BE49-F238E27FC236}">
                      <a16:creationId xmlns:a16="http://schemas.microsoft.com/office/drawing/2014/main" id="{95DA520B-E024-774B-8B83-2BF66763A637}"/>
                    </a:ext>
                  </a:extLst>
                </p:cNvPr>
                <p:cNvSpPr>
                  <a:spLocks noRot="1" noChangeAspect="1" noMove="1" noResize="1" noEditPoints="1" noAdjustHandles="1" noChangeArrowheads="1" noChangeShapeType="1" noTextEdit="1"/>
                </p:cNvSpPr>
                <p:nvPr/>
              </p:nvSpPr>
              <p:spPr>
                <a:xfrm>
                  <a:off x="9557431" y="5784374"/>
                  <a:ext cx="428322" cy="400110"/>
                </a:xfrm>
                <a:prstGeom prst="rect">
                  <a:avLst/>
                </a:prstGeom>
                <a:blipFill>
                  <a:blip r:embed="rId12"/>
                  <a:stretch>
                    <a:fillRect/>
                  </a:stretch>
                </a:blipFill>
              </p:spPr>
              <p:txBody>
                <a:bodyPr/>
                <a:lstStyle/>
                <a:p>
                  <a:r>
                    <a:rPr lang="ko-KR" altLang="en-US">
                      <a:noFill/>
                    </a:rPr>
                    <a:t> </a:t>
                  </a:r>
                </a:p>
              </p:txBody>
            </p:sp>
          </mc:Fallback>
        </mc:AlternateContent>
        <p:cxnSp>
          <p:nvCxnSpPr>
            <p:cNvPr id="22" name="직선 화살표 연결선 21">
              <a:extLst>
                <a:ext uri="{FF2B5EF4-FFF2-40B4-BE49-F238E27FC236}">
                  <a16:creationId xmlns:a16="http://schemas.microsoft.com/office/drawing/2014/main" id="{9C0F7426-5B80-B442-BB75-63E0A5A3E67B}"/>
                </a:ext>
              </a:extLst>
            </p:cNvPr>
            <p:cNvCxnSpPr/>
            <p:nvPr/>
          </p:nvCxnSpPr>
          <p:spPr bwMode="auto">
            <a:xfrm>
              <a:off x="9289139" y="5522975"/>
              <a:ext cx="546704" cy="335139"/>
            </a:xfrm>
            <a:prstGeom prst="straightConnector1">
              <a:avLst/>
            </a:prstGeom>
            <a:noFill/>
            <a:ln w="9525" cap="flat" cmpd="sng" algn="ctr">
              <a:solidFill>
                <a:srgbClr val="FF000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8" name="직선 화살표 연결선 27">
              <a:extLst>
                <a:ext uri="{FF2B5EF4-FFF2-40B4-BE49-F238E27FC236}">
                  <a16:creationId xmlns:a16="http://schemas.microsoft.com/office/drawing/2014/main" id="{067CA773-3484-0B43-8437-AB4841C5C572}"/>
                </a:ext>
              </a:extLst>
            </p:cNvPr>
            <p:cNvCxnSpPr>
              <a:cxnSpLocks/>
            </p:cNvCxnSpPr>
            <p:nvPr/>
          </p:nvCxnSpPr>
          <p:spPr bwMode="auto">
            <a:xfrm>
              <a:off x="10038737" y="5321041"/>
              <a:ext cx="19678" cy="648148"/>
            </a:xfrm>
            <a:prstGeom prst="straightConnector1">
              <a:avLst/>
            </a:prstGeom>
            <a:noFill/>
            <a:ln w="9525" cap="flat" cmpd="sng" algn="ctr">
              <a:solidFill>
                <a:srgbClr val="7030A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955C93C0-5391-2C44-92A0-95B6EFDAE134}"/>
                    </a:ext>
                  </a:extLst>
                </p:cNvPr>
                <p:cNvSpPr/>
                <p:nvPr/>
              </p:nvSpPr>
              <p:spPr>
                <a:xfrm>
                  <a:off x="9958017" y="5804896"/>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7030A0"/>
                            </a:solidFill>
                            <a:latin typeface="Cambria Math" panose="02040503050406030204" pitchFamily="18" charset="0"/>
                          </a:rPr>
                          <m:t>−</m:t>
                        </m:r>
                        <m:r>
                          <a:rPr lang="en-US" altLang="ko-KR" sz="2000" b="1" i="1" smtClean="0">
                            <a:solidFill>
                              <a:srgbClr val="7030A0"/>
                            </a:solidFill>
                            <a:latin typeface="Cambria Math" panose="02040503050406030204" pitchFamily="18" charset="0"/>
                          </a:rPr>
                          <m:t>𝟏</m:t>
                        </m:r>
                      </m:oMath>
                    </m:oMathPara>
                  </a14:m>
                  <a:endParaRPr lang="ko-KR" altLang="en-US" sz="2000" b="1" dirty="0">
                    <a:solidFill>
                      <a:srgbClr val="7030A0"/>
                    </a:solidFill>
                  </a:endParaRPr>
                </a:p>
              </p:txBody>
            </p:sp>
          </mc:Choice>
          <mc:Fallback xmlns="">
            <p:sp>
              <p:nvSpPr>
                <p:cNvPr id="31" name="직사각형 30">
                  <a:extLst>
                    <a:ext uri="{FF2B5EF4-FFF2-40B4-BE49-F238E27FC236}">
                      <a16:creationId xmlns:a16="http://schemas.microsoft.com/office/drawing/2014/main" id="{955C93C0-5391-2C44-92A0-95B6EFDAE134}"/>
                    </a:ext>
                  </a:extLst>
                </p:cNvPr>
                <p:cNvSpPr>
                  <a:spLocks noRot="1" noChangeAspect="1" noMove="1" noResize="1" noEditPoints="1" noAdjustHandles="1" noChangeArrowheads="1" noChangeShapeType="1" noTextEdit="1"/>
                </p:cNvSpPr>
                <p:nvPr/>
              </p:nvSpPr>
              <p:spPr>
                <a:xfrm>
                  <a:off x="9958017" y="5804896"/>
                  <a:ext cx="620683" cy="400110"/>
                </a:xfrm>
                <a:prstGeom prst="rect">
                  <a:avLst/>
                </a:prstGeom>
                <a:blipFill>
                  <a:blip r:embed="rId13"/>
                  <a:stretch>
                    <a:fillRect/>
                  </a:stretch>
                </a:blipFill>
              </p:spPr>
              <p:txBody>
                <a:bodyPr/>
                <a:lstStyle/>
                <a:p>
                  <a:r>
                    <a:rPr lang="ko-KR" altLang="en-US">
                      <a:noFill/>
                    </a:rPr>
                    <a:t> </a:t>
                  </a:r>
                </a:p>
              </p:txBody>
            </p:sp>
          </mc:Fallback>
        </mc:AlternateContent>
        <p:cxnSp>
          <p:nvCxnSpPr>
            <p:cNvPr id="32" name="직선 화살표 연결선 31">
              <a:extLst>
                <a:ext uri="{FF2B5EF4-FFF2-40B4-BE49-F238E27FC236}">
                  <a16:creationId xmlns:a16="http://schemas.microsoft.com/office/drawing/2014/main" id="{37AEFF62-FF2F-A343-88FB-76A9876F9F4C}"/>
                </a:ext>
              </a:extLst>
            </p:cNvPr>
            <p:cNvCxnSpPr>
              <a:cxnSpLocks/>
            </p:cNvCxnSpPr>
            <p:nvPr/>
          </p:nvCxnSpPr>
          <p:spPr bwMode="auto">
            <a:xfrm flipH="1">
              <a:off x="9465439" y="5020255"/>
              <a:ext cx="412220" cy="229811"/>
            </a:xfrm>
            <a:prstGeom prst="straightConnector1">
              <a:avLst/>
            </a:prstGeom>
            <a:noFill/>
            <a:ln w="9525" cap="flat" cmpd="sng" algn="ctr">
              <a:solidFill>
                <a:srgbClr val="0070C0"/>
              </a:solidFill>
              <a:prstDash val="solid"/>
              <a:round/>
              <a:headEnd type="stealth" w="lg" len="lg"/>
              <a:tailEnd type="stealth" w="lg"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39" name="직사각형 38">
                  <a:extLst>
                    <a:ext uri="{FF2B5EF4-FFF2-40B4-BE49-F238E27FC236}">
                      <a16:creationId xmlns:a16="http://schemas.microsoft.com/office/drawing/2014/main" id="{495997D6-8340-F04D-9BD2-5A8D3A28D2F5}"/>
                    </a:ext>
                  </a:extLst>
                </p:cNvPr>
                <p:cNvSpPr/>
                <p:nvPr/>
              </p:nvSpPr>
              <p:spPr>
                <a:xfrm>
                  <a:off x="9724458" y="4715499"/>
                  <a:ext cx="4283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0070C0"/>
                            </a:solidFill>
                            <a:latin typeface="Cambria Math" panose="02040503050406030204" pitchFamily="18" charset="0"/>
                          </a:rPr>
                          <m:t>𝟏</m:t>
                        </m:r>
                      </m:oMath>
                    </m:oMathPara>
                  </a14:m>
                  <a:endParaRPr lang="ko-KR" altLang="en-US" sz="2000" b="1" dirty="0">
                    <a:solidFill>
                      <a:srgbClr val="0070C0"/>
                    </a:solidFill>
                  </a:endParaRPr>
                </a:p>
              </p:txBody>
            </p:sp>
          </mc:Choice>
          <mc:Fallback xmlns="">
            <p:sp>
              <p:nvSpPr>
                <p:cNvPr id="39" name="직사각형 38">
                  <a:extLst>
                    <a:ext uri="{FF2B5EF4-FFF2-40B4-BE49-F238E27FC236}">
                      <a16:creationId xmlns:a16="http://schemas.microsoft.com/office/drawing/2014/main" id="{495997D6-8340-F04D-9BD2-5A8D3A28D2F5}"/>
                    </a:ext>
                  </a:extLst>
                </p:cNvPr>
                <p:cNvSpPr>
                  <a:spLocks noRot="1" noChangeAspect="1" noMove="1" noResize="1" noEditPoints="1" noAdjustHandles="1" noChangeArrowheads="1" noChangeShapeType="1" noTextEdit="1"/>
                </p:cNvSpPr>
                <p:nvPr/>
              </p:nvSpPr>
              <p:spPr>
                <a:xfrm>
                  <a:off x="9724458" y="4715499"/>
                  <a:ext cx="428322" cy="400110"/>
                </a:xfrm>
                <a:prstGeom prst="rect">
                  <a:avLst/>
                </a:prstGeom>
                <a:blipFill>
                  <a:blip r:embed="rId1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a16="http://schemas.microsoft.com/office/drawing/2014/main" id="{D195212C-05A7-2548-99C4-B106029049EB}"/>
                    </a:ext>
                  </a:extLst>
                </p:cNvPr>
                <p:cNvSpPr/>
                <p:nvPr/>
              </p:nvSpPr>
              <p:spPr>
                <a:xfrm>
                  <a:off x="9176039" y="5167275"/>
                  <a:ext cx="6206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b="1" i="1" smtClean="0">
                            <a:solidFill>
                              <a:srgbClr val="0070C0"/>
                            </a:solidFill>
                            <a:latin typeface="Cambria Math" panose="02040503050406030204" pitchFamily="18" charset="0"/>
                          </a:rPr>
                          <m:t>−</m:t>
                        </m:r>
                        <m:r>
                          <a:rPr lang="en-US" altLang="ko-KR" sz="2000" b="1" i="1" smtClean="0">
                            <a:solidFill>
                              <a:srgbClr val="0070C0"/>
                            </a:solidFill>
                            <a:latin typeface="Cambria Math" panose="02040503050406030204" pitchFamily="18" charset="0"/>
                          </a:rPr>
                          <m:t>𝟏</m:t>
                        </m:r>
                      </m:oMath>
                    </m:oMathPara>
                  </a14:m>
                  <a:endParaRPr lang="ko-KR" altLang="en-US" sz="2000" b="1" dirty="0">
                    <a:solidFill>
                      <a:srgbClr val="0070C0"/>
                    </a:solidFill>
                  </a:endParaRPr>
                </a:p>
              </p:txBody>
            </p:sp>
          </mc:Choice>
          <mc:Fallback xmlns="">
            <p:sp>
              <p:nvSpPr>
                <p:cNvPr id="40" name="직사각형 39">
                  <a:extLst>
                    <a:ext uri="{FF2B5EF4-FFF2-40B4-BE49-F238E27FC236}">
                      <a16:creationId xmlns:a16="http://schemas.microsoft.com/office/drawing/2014/main" id="{D195212C-05A7-2548-99C4-B106029049EB}"/>
                    </a:ext>
                  </a:extLst>
                </p:cNvPr>
                <p:cNvSpPr>
                  <a:spLocks noRot="1" noChangeAspect="1" noMove="1" noResize="1" noEditPoints="1" noAdjustHandles="1" noChangeArrowheads="1" noChangeShapeType="1" noTextEdit="1"/>
                </p:cNvSpPr>
                <p:nvPr/>
              </p:nvSpPr>
              <p:spPr>
                <a:xfrm>
                  <a:off x="9176039" y="5167275"/>
                  <a:ext cx="620683" cy="400110"/>
                </a:xfrm>
                <a:prstGeom prst="rect">
                  <a:avLst/>
                </a:prstGeom>
                <a:blipFill>
                  <a:blip r:embed="rId15"/>
                  <a:stretch>
                    <a:fillRect/>
                  </a:stretch>
                </a:blipFill>
              </p:spPr>
              <p:txBody>
                <a:bodyPr/>
                <a:lstStyle/>
                <a:p>
                  <a:r>
                    <a:rPr lang="ko-Kore-KR" altLang="en-US">
                      <a:noFill/>
                    </a:rPr>
                    <a:t> </a:t>
                  </a:r>
                </a:p>
              </p:txBody>
            </p:sp>
          </mc:Fallback>
        </mc:AlternateContent>
      </p:grpSp>
      <p:sp>
        <p:nvSpPr>
          <p:cNvPr id="37" name="아래쪽 화살표[D] 36">
            <a:extLst>
              <a:ext uri="{FF2B5EF4-FFF2-40B4-BE49-F238E27FC236}">
                <a16:creationId xmlns:a16="http://schemas.microsoft.com/office/drawing/2014/main" id="{994A4B40-8E56-1840-8280-7DCE43F21397}"/>
              </a:ext>
            </a:extLst>
          </p:cNvPr>
          <p:cNvSpPr/>
          <p:nvPr/>
        </p:nvSpPr>
        <p:spPr bwMode="auto">
          <a:xfrm rot="16200000">
            <a:off x="8893872" y="3670778"/>
            <a:ext cx="449939" cy="450034"/>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7922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ko-KR" dirty="0"/>
              <a:t>Normalization Transformation - 2</a:t>
            </a:r>
          </a:p>
        </p:txBody>
      </p:sp>
      <mc:AlternateContent xmlns:mc="http://schemas.openxmlformats.org/markup-compatibility/2006" xmlns:a14="http://schemas.microsoft.com/office/drawing/2010/main">
        <mc:Choice Requires="a14">
          <p:sp>
            <p:nvSpPr>
              <p:cNvPr id="131075" name="Rectangle 3"/>
              <p:cNvSpPr>
                <a:spLocks noGrp="1" noChangeArrowheads="1"/>
              </p:cNvSpPr>
              <p:nvPr>
                <p:ph idx="1"/>
              </p:nvPr>
            </p:nvSpPr>
            <p:spPr>
              <a:xfrm>
                <a:off x="812800" y="1066800"/>
                <a:ext cx="10312400" cy="965201"/>
              </a:xfrm>
            </p:spPr>
            <p:txBody>
              <a:bodyPr/>
              <a:lstStyle/>
              <a:p>
                <a:pPr>
                  <a:lnSpc>
                    <a:spcPct val="90000"/>
                  </a:lnSpc>
                </a:pPr>
                <a:r>
                  <a:rPr lang="en-US" altLang="ko-KR" dirty="0"/>
                  <a:t>Make the range of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b="0" i="1" smtClean="0">
                            <a:latin typeface="Cambria Math" panose="02040503050406030204" pitchFamily="18" charset="0"/>
                          </a:rPr>
                          <m:t>𝑐</m:t>
                        </m:r>
                      </m:sub>
                    </m:sSub>
                  </m:oMath>
                </a14:m>
                <a:r>
                  <a:rPr lang="en-US" altLang="ko-KR" dirty="0"/>
                  <a:t> </a:t>
                </a:r>
                <a14:m>
                  <m:oMath xmlns:m="http://schemas.openxmlformats.org/officeDocument/2006/math">
                    <m:r>
                      <a:rPr lang="ko-KR" altLang="en-US" i="1" dirty="0">
                        <a:latin typeface="Cambria Math" panose="02040503050406030204" pitchFamily="18" charset="0"/>
                      </a:rPr>
                      <m:t>[</m:t>
                    </m:r>
                    <m:r>
                      <a:rPr lang="en-US" altLang="ko-KR" b="0" i="1" dirty="0" smtClean="0">
                        <a:latin typeface="Cambria Math" panose="02040503050406030204" pitchFamily="18" charset="0"/>
                      </a:rPr>
                      <m:t>−1</m:t>
                    </m:r>
                    <m:r>
                      <a:rPr lang="ko-KR" altLang="en-US" i="1" dirty="0">
                        <a:latin typeface="Cambria Math" panose="02040503050406030204" pitchFamily="18" charset="0"/>
                      </a:rPr>
                      <m:t>, 1] </m:t>
                    </m:r>
                  </m:oMath>
                </a14:m>
                <a:r>
                  <a:rPr lang="en-US" altLang="ko-KR" dirty="0"/>
                  <a:t>where</a:t>
                </a:r>
                <a:r>
                  <a:rPr lang="ko-KR" altLang="en-US" dirty="0"/>
                  <a:t> (</a:t>
                </a:r>
                <a14:m>
                  <m:oMath xmlns:m="http://schemas.openxmlformats.org/officeDocument/2006/math">
                    <m:r>
                      <a:rPr lang="en-US" altLang="ko-KR" i="1">
                        <a:latin typeface="Cambria Math" panose="02040503050406030204" pitchFamily="18" charset="0"/>
                      </a:rPr>
                      <m:t>𝑑</m:t>
                    </m:r>
                    <m:r>
                      <a:rPr lang="en-US" altLang="ko-KR" i="1">
                        <a:latin typeface="Cambria Math" panose="02040503050406030204" pitchFamily="18" charset="0"/>
                      </a:rPr>
                      <m:t>=−1, </m:t>
                    </m:r>
                    <m:r>
                      <a:rPr lang="en-US" altLang="ko-KR" i="1">
                        <a:latin typeface="Cambria Math" panose="02040503050406030204" pitchFamily="18" charset="0"/>
                      </a:rPr>
                      <m:t>𝑓</m:t>
                    </m:r>
                    <m:r>
                      <a:rPr lang="en-US" altLang="ko-KR" i="1">
                        <a:latin typeface="Cambria Math" panose="02040503050406030204" pitchFamily="18" charset="0"/>
                      </a:rPr>
                      <m:t>=1</m:t>
                    </m:r>
                  </m:oMath>
                </a14:m>
                <a:r>
                  <a:rPr lang="ko-KR" altLang="en-US" dirty="0"/>
                  <a:t>) </a:t>
                </a:r>
                <a:endParaRPr lang="en-US" altLang="ko-KR" dirty="0"/>
              </a:p>
              <a:p>
                <a:pPr>
                  <a:lnSpc>
                    <a:spcPct val="90000"/>
                  </a:lnSpc>
                </a:pPr>
                <a14:m>
                  <m:oMath xmlns:m="http://schemas.openxmlformats.org/officeDocument/2006/math">
                    <m:r>
                      <a:rPr lang="en-US" altLang="ko-KR" i="1" dirty="0" smtClean="0">
                        <a:latin typeface="Cambria Math" panose="02040503050406030204" pitchFamily="18" charset="0"/>
                      </a:rPr>
                      <m:t>𝑍</m:t>
                    </m:r>
                  </m:oMath>
                </a14:m>
                <a:r>
                  <a:rPr lang="en-US" altLang="ko-KR" dirty="0"/>
                  <a:t>: </a:t>
                </a:r>
                <a14:m>
                  <m:oMath xmlns:m="http://schemas.openxmlformats.org/officeDocument/2006/math">
                    <m:r>
                      <a:rPr lang="en-US" altLang="ko-KR" i="1" dirty="0" smtClean="0">
                        <a:latin typeface="Cambria Math" panose="02040503050406030204" pitchFamily="18" charset="0"/>
                      </a:rPr>
                      <m:t>𝑧</m:t>
                    </m:r>
                  </m:oMath>
                </a14:m>
                <a:r>
                  <a:rPr lang="en-US" altLang="ko-KR" dirty="0"/>
                  <a:t> coordinates in NDC</a:t>
                </a:r>
                <a:endParaRPr lang="ko-KR" altLang="en-US" dirty="0"/>
              </a:p>
            </p:txBody>
          </p:sp>
        </mc:Choice>
        <mc:Fallback xmlns="">
          <p:sp>
            <p:nvSpPr>
              <p:cNvPr id="131075" name="Rectangle 3"/>
              <p:cNvSpPr>
                <a:spLocks noGrp="1" noRot="1" noChangeAspect="1" noMove="1" noResize="1" noEditPoints="1" noAdjustHandles="1" noChangeArrowheads="1" noChangeShapeType="1" noTextEdit="1"/>
              </p:cNvSpPr>
              <p:nvPr>
                <p:ph type="body" idx="1"/>
              </p:nvPr>
            </p:nvSpPr>
            <p:spPr>
              <a:xfrm>
                <a:off x="812800" y="1066800"/>
                <a:ext cx="10312400" cy="965201"/>
              </a:xfrm>
              <a:blipFill>
                <a:blip r:embed="rId3"/>
                <a:stretch>
                  <a:fillRect l="-738" t="-9211"/>
                </a:stretch>
              </a:blipFill>
            </p:spPr>
            <p:txBody>
              <a:bodyPr/>
              <a:lstStyle/>
              <a:p>
                <a:r>
                  <a:rPr lang="ko-Kore-KR" altLang="en-US">
                    <a:noFill/>
                  </a:rPr>
                  <a:t> </a:t>
                </a:r>
              </a:p>
            </p:txBody>
          </p:sp>
        </mc:Fallback>
      </mc:AlternateContent>
      <p:sp>
        <p:nvSpPr>
          <p:cNvPr id="7" name="슬라이드 번호 개체 틀 5"/>
          <p:cNvSpPr>
            <a:spLocks noGrp="1"/>
          </p:cNvSpPr>
          <p:nvPr>
            <p:ph type="sldNum" sz="quarter" idx="12"/>
          </p:nvPr>
        </p:nvSpPr>
        <p:spPr/>
        <p:txBody>
          <a:bodyPr/>
          <a:lstStyle/>
          <a:p>
            <a:fld id="{2AB2F998-723E-4736-BED8-AD5EFC5E1BB6}" type="slidenum">
              <a:rPr lang="ko-KR" altLang="en-US"/>
              <a:pPr/>
              <a:t>11</a:t>
            </a:fld>
            <a:endParaRPr lang="ko-KR" altLang="en-US"/>
          </a:p>
        </p:txBody>
      </p:sp>
      <mc:AlternateContent xmlns:mc="http://schemas.openxmlformats.org/markup-compatibility/2006" xmlns:a14="http://schemas.microsoft.com/office/drawing/2010/main">
        <mc:Choice Requires="a14">
          <p:sp>
            <p:nvSpPr>
              <p:cNvPr id="13" name="TextBox 12"/>
              <p:cNvSpPr txBox="1"/>
              <p:nvPr/>
            </p:nvSpPr>
            <p:spPr>
              <a:xfrm>
                <a:off x="321726" y="2032001"/>
                <a:ext cx="4678199" cy="8916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𝑍</m:t>
                      </m:r>
                      <m:r>
                        <a:rPr lang="en-US" altLang="ko-KR" sz="2000" i="1" smtClean="0">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b="0" i="1" smtClean="0">
                              <a:latin typeface="Cambria Math" panose="02040503050406030204" pitchFamily="18" charset="0"/>
                            </a:rPr>
                            <m:t>2</m:t>
                          </m:r>
                          <m:r>
                            <a:rPr lang="en-US" altLang="ko-KR" sz="2000" i="1">
                              <a:latin typeface="Cambria Math" panose="02040503050406030204" pitchFamily="18" charset="0"/>
                            </a:rPr>
                            <m:t>𝑓</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1−</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𝑑</m:t>
                                  </m:r>
                                </m:num>
                                <m:den>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den>
                              </m:f>
                            </m:e>
                          </m:d>
                          <m:r>
                            <a:rPr lang="ko-KR" altLang="en-US" sz="2000" i="1">
                              <a:latin typeface="Cambria Math" panose="02040503050406030204" pitchFamily="18" charset="0"/>
                            </a:rPr>
                            <m:t> </m:t>
                          </m:r>
                        </m:num>
                        <m:den>
                          <m:r>
                            <a:rPr lang="en-US" altLang="ko-KR" sz="2000" i="1">
                              <a:latin typeface="Cambria Math" panose="02040503050406030204" pitchFamily="18" charset="0"/>
                            </a:rPr>
                            <m:t>𝑓</m:t>
                          </m:r>
                          <m:r>
                            <a:rPr lang="en-US" altLang="ko-KR" sz="2000" i="1">
                              <a:latin typeface="Cambria Math" panose="02040503050406030204" pitchFamily="18" charset="0"/>
                            </a:rPr>
                            <m:t>−</m:t>
                          </m:r>
                          <m:r>
                            <a:rPr lang="en-US" altLang="ko-KR" sz="2000" i="1">
                              <a:latin typeface="Cambria Math" panose="02040503050406030204" pitchFamily="18" charset="0"/>
                            </a:rPr>
                            <m:t>𝑑</m:t>
                          </m:r>
                        </m:den>
                      </m:f>
                      <m:r>
                        <a:rPr lang="en-US" altLang="ko-KR" sz="2000" b="0" i="1" smtClean="0">
                          <a:latin typeface="Cambria Math" panose="02040503050406030204" pitchFamily="18" charset="0"/>
                        </a:rPr>
                        <m:t>−1</m:t>
                      </m:r>
                    </m:oMath>
                  </m:oMathPara>
                </a14:m>
                <a:endParaRPr lang="en-US" altLang="ko-KR"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21726" y="2032001"/>
                <a:ext cx="4678199" cy="891654"/>
              </a:xfrm>
              <a:prstGeom prst="rect">
                <a:avLst/>
              </a:prstGeom>
              <a:blipFill>
                <a:blip r:embed="rId4"/>
                <a:stretch>
                  <a:fillRect b="-111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12">
                <a:extLst>
                  <a:ext uri="{FF2B5EF4-FFF2-40B4-BE49-F238E27FC236}">
                    <a16:creationId xmlns:a16="http://schemas.microsoft.com/office/drawing/2014/main" id="{46EFCD60-B18A-EA4C-AD8C-B67CC24AB9D1}"/>
                  </a:ext>
                </a:extLst>
              </p:cNvPr>
              <p:cNvSpPr txBox="1"/>
              <p:nvPr/>
            </p:nvSpPr>
            <p:spPr>
              <a:xfrm>
                <a:off x="4852977" y="1932483"/>
                <a:ext cx="4678199" cy="1231106"/>
              </a:xfrm>
              <a:prstGeom prst="rect">
                <a:avLst/>
              </a:prstGeom>
              <a:noFill/>
            </p:spPr>
            <p:txBody>
              <a:bodyPr wrap="square" lIns="0" tIns="0" rIns="0" bIns="0" rtlCol="0">
                <a:spAutoFit/>
              </a:bodyPr>
              <a:lstStyle/>
              <a:p>
                <a:endParaRPr lang="en-US" altLang="ko-KR" sz="2000" dirty="0"/>
              </a:p>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𝑍</m:t>
                      </m:r>
                      <m:r>
                        <a:rPr lang="en-US" altLang="ko-KR" sz="2000" i="1">
                          <a:latin typeface="Cambria Math" panose="02040503050406030204" pitchFamily="18" charset="0"/>
                        </a:rPr>
                        <m:t>=−1,  </m:t>
                      </m:r>
                      <m:r>
                        <a:rPr lang="en-US" altLang="ko-KR" sz="2000" i="1">
                          <a:latin typeface="Cambria Math" panose="02040503050406030204" pitchFamily="18" charset="0"/>
                        </a:rPr>
                        <m:t>𝑤h𝑒𝑛</m:t>
                      </m:r>
                      <m:r>
                        <a:rPr lang="en-US" altLang="ko-KR" sz="2000" i="1">
                          <a:latin typeface="Cambria Math" panose="02040503050406030204" pitchFamily="18" charset="0"/>
                        </a:rPr>
                        <m:t> </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r>
                        <a:rPr lang="en-US" altLang="ko-KR" sz="2000" i="1">
                          <a:latin typeface="Cambria Math" panose="02040503050406030204" pitchFamily="18" charset="0"/>
                        </a:rPr>
                        <m:t>𝑑</m:t>
                      </m:r>
                    </m:oMath>
                  </m:oMathPara>
                </a14:m>
                <a:endParaRPr lang="en-US" altLang="ko-KR" sz="2000" dirty="0"/>
              </a:p>
              <a:p>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𝑍</m:t>
                      </m:r>
                      <m:r>
                        <a:rPr lang="en-US" altLang="ko-KR" sz="2000" i="1">
                          <a:latin typeface="Cambria Math" panose="02040503050406030204" pitchFamily="18" charset="0"/>
                        </a:rPr>
                        <m:t>=1,  </m:t>
                      </m:r>
                      <m:r>
                        <a:rPr lang="en-US" altLang="ko-KR" sz="2000" i="1">
                          <a:latin typeface="Cambria Math" panose="02040503050406030204" pitchFamily="18" charset="0"/>
                        </a:rPr>
                        <m:t>𝑤h𝑒𝑛</m:t>
                      </m:r>
                      <m:r>
                        <a:rPr lang="en-US" altLang="ko-KR" sz="2000" i="1">
                          <a:latin typeface="Cambria Math" panose="02040503050406030204" pitchFamily="18" charset="0"/>
                        </a:rPr>
                        <m:t> </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𝑧</m:t>
                          </m:r>
                        </m:e>
                        <m:sub>
                          <m:r>
                            <a:rPr lang="en-US" altLang="ko-KR" sz="2000" i="1">
                              <a:latin typeface="Cambria Math" panose="02040503050406030204" pitchFamily="18" charset="0"/>
                            </a:rPr>
                            <m:t>𝑐</m:t>
                          </m:r>
                        </m:sub>
                      </m:sSub>
                      <m:r>
                        <a:rPr lang="en-US" altLang="ko-KR" sz="2000" i="1">
                          <a:latin typeface="Cambria Math" panose="02040503050406030204" pitchFamily="18" charset="0"/>
                        </a:rPr>
                        <m:t>=</m:t>
                      </m:r>
                      <m:r>
                        <a:rPr lang="en-US" altLang="ko-KR" sz="2000" i="1">
                          <a:latin typeface="Cambria Math" panose="02040503050406030204" pitchFamily="18" charset="0"/>
                        </a:rPr>
                        <m:t>𝑓</m:t>
                      </m:r>
                    </m:oMath>
                  </m:oMathPara>
                </a14:m>
                <a:endParaRPr lang="en-US" altLang="ko-KR" sz="2000" dirty="0"/>
              </a:p>
              <a:p>
                <a:endParaRPr lang="ko-KR" altLang="en-US" sz="2000" dirty="0"/>
              </a:p>
            </p:txBody>
          </p:sp>
        </mc:Choice>
        <mc:Fallback xmlns="">
          <p:sp>
            <p:nvSpPr>
              <p:cNvPr id="6" name="TextBox 12">
                <a:extLst>
                  <a:ext uri="{FF2B5EF4-FFF2-40B4-BE49-F238E27FC236}">
                    <a16:creationId xmlns:a16="http://schemas.microsoft.com/office/drawing/2014/main" id="{46EFCD60-B18A-EA4C-AD8C-B67CC24AB9D1}"/>
                  </a:ext>
                </a:extLst>
              </p:cNvPr>
              <p:cNvSpPr txBox="1">
                <a:spLocks noRot="1" noChangeAspect="1" noMove="1" noResize="1" noEditPoints="1" noAdjustHandles="1" noChangeArrowheads="1" noChangeShapeType="1" noTextEdit="1"/>
              </p:cNvSpPr>
              <p:nvPr/>
            </p:nvSpPr>
            <p:spPr>
              <a:xfrm>
                <a:off x="4852977" y="1932483"/>
                <a:ext cx="4678199" cy="1231106"/>
              </a:xfrm>
              <a:prstGeom prst="rect">
                <a:avLst/>
              </a:prstGeom>
              <a:blipFill>
                <a:blip r:embed="rId5"/>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8C78D3FC-592F-6B43-88C9-72A115E92AD4}"/>
              </a:ext>
            </a:extLst>
          </p:cNvPr>
          <p:cNvSpPr txBox="1"/>
          <p:nvPr/>
        </p:nvSpPr>
        <p:spPr>
          <a:xfrm>
            <a:off x="1127448" y="3429000"/>
            <a:ext cx="6456896" cy="400110"/>
          </a:xfrm>
          <a:prstGeom prst="rect">
            <a:avLst/>
          </a:prstGeom>
          <a:noFill/>
        </p:spPr>
        <p:txBody>
          <a:bodyPr wrap="none" rtlCol="0">
            <a:spAutoFit/>
          </a:bodyPr>
          <a:lstStyle/>
          <a:p>
            <a:r>
              <a:rPr kumimoji="1" lang="en-US" altLang="ko-KR" sz="2000" dirty="0"/>
              <a:t>How to represent the above formula in 4 x 4 matrix?</a:t>
            </a:r>
            <a:r>
              <a:rPr kumimoji="1" lang="ko-KR" altLang="en-US" sz="2000" dirty="0"/>
              <a:t> </a:t>
            </a:r>
            <a:endParaRPr kumimoji="1" lang="ko-Kore-KR" altLang="en-US" sz="2000" dirty="0"/>
          </a:p>
        </p:txBody>
      </p:sp>
    </p:spTree>
    <p:extLst>
      <p:ext uri="{BB962C8B-B14F-4D97-AF65-F5344CB8AC3E}">
        <p14:creationId xmlns:p14="http://schemas.microsoft.com/office/powerpoint/2010/main" val="16712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ko-KR" dirty="0"/>
              <a:t>Perspective Transform with Normalization</a:t>
            </a:r>
          </a:p>
        </p:txBody>
      </p:sp>
      <p:sp>
        <p:nvSpPr>
          <p:cNvPr id="133123" name="Rectangle 3"/>
          <p:cNvSpPr>
            <a:spLocks noGrp="1" noChangeArrowheads="1"/>
          </p:cNvSpPr>
          <p:nvPr>
            <p:ph idx="1"/>
          </p:nvPr>
        </p:nvSpPr>
        <p:spPr>
          <a:xfrm>
            <a:off x="8417751" y="4325131"/>
            <a:ext cx="3514260" cy="1043348"/>
          </a:xfrm>
        </p:spPr>
        <p:txBody>
          <a:bodyPr>
            <a:normAutofit/>
          </a:bodyPr>
          <a:lstStyle/>
          <a:p>
            <a:pPr marL="0" indent="0">
              <a:buNone/>
            </a:pPr>
            <a:r>
              <a:rPr lang="en-US" altLang="ko-KR" dirty="0">
                <a:solidFill>
                  <a:srgbClr val="FF0000"/>
                </a:solidFill>
              </a:rPr>
              <a:t>Perspective transform matrix </a:t>
            </a:r>
          </a:p>
          <a:p>
            <a:pPr marL="0" indent="0">
              <a:buNone/>
            </a:pPr>
            <a:r>
              <a:rPr lang="en-US" altLang="ko-KR" dirty="0">
                <a:solidFill>
                  <a:srgbClr val="FF0000"/>
                </a:solidFill>
              </a:rPr>
              <a:t>with normalization (to NDC)</a:t>
            </a:r>
            <a:endParaRPr lang="ko-KR" altLang="en-US" dirty="0">
              <a:solidFill>
                <a:srgbClr val="FF0000"/>
              </a:solidFill>
            </a:endParaRPr>
          </a:p>
        </p:txBody>
      </p:sp>
      <p:sp>
        <p:nvSpPr>
          <p:cNvPr id="7" name="슬라이드 번호 개체 틀 5"/>
          <p:cNvSpPr>
            <a:spLocks noGrp="1"/>
          </p:cNvSpPr>
          <p:nvPr>
            <p:ph type="sldNum" sz="quarter" idx="12"/>
          </p:nvPr>
        </p:nvSpPr>
        <p:spPr/>
        <p:txBody>
          <a:bodyPr/>
          <a:lstStyle/>
          <a:p>
            <a:fld id="{A8780561-B83A-47D4-B7C2-6950BAD614AD}" type="slidenum">
              <a:rPr lang="ko-KR" altLang="en-US"/>
              <a:pPr/>
              <a:t>12</a:t>
            </a:fld>
            <a:endParaRPr lang="ko-KR" alt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0B116AF-86C8-8B48-BAFE-972F5A0687C5}"/>
                  </a:ext>
                </a:extLst>
              </p:cNvPr>
              <p:cNvSpPr txBox="1"/>
              <p:nvPr/>
            </p:nvSpPr>
            <p:spPr>
              <a:xfrm>
                <a:off x="807809" y="1484788"/>
                <a:ext cx="8839215" cy="891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000" b="0" i="1" smtClean="0">
                          <a:latin typeface="Cambria Math" panose="02040503050406030204" pitchFamily="18" charset="0"/>
                        </a:rPr>
                        <m:t>𝑋</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f>
                        <m:fPr>
                          <m:ctrlPr>
                            <a:rPr kumimoji="1" lang="en-US" altLang="ko-KR" sz="2000" b="0" i="1" smtClean="0">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num>
                        <m:den>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h𝑧</m:t>
                              </m:r>
                            </m:e>
                            <m:sub>
                              <m:r>
                                <a:rPr kumimoji="1" lang="en-US" altLang="ko-KR" sz="2000" b="0" i="1" smtClean="0">
                                  <a:latin typeface="Cambria Math" panose="02040503050406030204" pitchFamily="18" charset="0"/>
                                </a:rPr>
                                <m:t>𝑐</m:t>
                              </m:r>
                            </m:sub>
                          </m:sSub>
                        </m:den>
                      </m:f>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𝑌</m:t>
                      </m:r>
                      <m:r>
                        <a:rPr kumimoji="1" lang="en-US" altLang="ko-KR" sz="2000" b="0" i="1" smtClean="0">
                          <a:latin typeface="Cambria Math" panose="02040503050406030204" pitchFamily="18" charset="0"/>
                        </a:rPr>
                        <m:t>=</m:t>
                      </m:r>
                      <m:r>
                        <a:rPr kumimoji="1" lang="en-US" altLang="ko-KR" sz="2000" i="1">
                          <a:latin typeface="Cambria Math" panose="02040503050406030204" pitchFamily="18" charset="0"/>
                        </a:rPr>
                        <m:t>𝑑</m:t>
                      </m:r>
                      <m:f>
                        <m:fPr>
                          <m:ctrlPr>
                            <a:rPr kumimoji="1" lang="en-US" altLang="ko-KR" sz="2000" i="1">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num>
                        <m:den>
                          <m:sSub>
                            <m:sSubPr>
                              <m:ctrlPr>
                                <a:rPr kumimoji="1" lang="en-US" altLang="ko-KR" sz="2000" i="1">
                                  <a:latin typeface="Cambria Math" panose="02040503050406030204" pitchFamily="18" charset="0"/>
                                </a:rPr>
                              </m:ctrlPr>
                            </m:sSubPr>
                            <m:e>
                              <m:r>
                                <a:rPr kumimoji="1" lang="en-US" altLang="ko-KR" sz="2000" b="0" i="1" smtClean="0">
                                  <a:latin typeface="Cambria Math" panose="02040503050406030204" pitchFamily="18" charset="0"/>
                                </a:rPr>
                                <m:t>h</m:t>
                              </m:r>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den>
                      </m:f>
                      <m:r>
                        <a:rPr kumimoji="1" lang="en-US" altLang="ko-KR" sz="2000" b="0" i="0" smtClean="0">
                          <a:latin typeface="Cambria Math" panose="02040503050406030204" pitchFamily="18" charset="0"/>
                        </a:rPr>
                        <m:t>,    </m:t>
                      </m:r>
                      <m:r>
                        <a:rPr kumimoji="1" lang="en-US" altLang="ko-KR" sz="2000" b="0" i="1" smtClean="0">
                          <a:latin typeface="Cambria Math" panose="02040503050406030204" pitchFamily="18" charset="0"/>
                        </a:rPr>
                        <m:t>𝑍</m:t>
                      </m:r>
                      <m:r>
                        <a:rPr kumimoji="1" lang="en-US" altLang="ko-KR" sz="2000" b="0" i="0" smtClean="0">
                          <a:latin typeface="Cambria Math" panose="02040503050406030204" pitchFamily="18" charset="0"/>
                        </a:rPr>
                        <m:t>=</m:t>
                      </m:r>
                      <m:f>
                        <m:fPr>
                          <m:ctrlPr>
                            <a:rPr kumimoji="1" lang="en-US" altLang="ko-KR" sz="2000" b="0" i="1" smtClean="0">
                              <a:latin typeface="Cambria Math" panose="02040503050406030204" pitchFamily="18" charset="0"/>
                            </a:rPr>
                          </m:ctrlPr>
                        </m:fPr>
                        <m:num>
                          <m:r>
                            <a:rPr kumimoji="1" lang="en-US" altLang="ko-KR" sz="2000" b="0" i="1" smtClean="0">
                              <a:latin typeface="Cambria Math" panose="02040503050406030204" pitchFamily="18" charset="0"/>
                            </a:rPr>
                            <m:t>2</m:t>
                          </m:r>
                          <m:r>
                            <a:rPr kumimoji="1" lang="en-US" altLang="ko-KR" sz="2000" b="0" i="1" smtClean="0">
                              <a:latin typeface="Cambria Math" panose="02040503050406030204" pitchFamily="18" charset="0"/>
                            </a:rPr>
                            <m:t>𝑓</m:t>
                          </m:r>
                          <m:r>
                            <a:rPr kumimoji="1" lang="en-US" altLang="ko-KR" sz="2000" b="0" i="1" smtClean="0">
                              <a:latin typeface="Cambria Math" panose="02040503050406030204" pitchFamily="18" charset="0"/>
                            </a:rPr>
                            <m:t>(1−</m:t>
                          </m:r>
                          <m:f>
                            <m:fPr>
                              <m:ctrlPr>
                                <a:rPr kumimoji="1" lang="en-US" altLang="ko-KR" sz="2000" b="0" i="1" smtClean="0">
                                  <a:latin typeface="Cambria Math" panose="02040503050406030204" pitchFamily="18" charset="0"/>
                                </a:rPr>
                              </m:ctrlPr>
                            </m:fPr>
                            <m:num>
                              <m:r>
                                <a:rPr kumimoji="1" lang="en-US" altLang="ko-KR" sz="2000" b="0" i="1" smtClean="0">
                                  <a:latin typeface="Cambria Math" panose="02040503050406030204" pitchFamily="18" charset="0"/>
                                </a:rPr>
                                <m:t>𝑑</m:t>
                              </m:r>
                            </m:num>
                            <m:den>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den>
                          </m:f>
                          <m:r>
                            <a:rPr kumimoji="1" lang="en-US" altLang="ko-KR" sz="2000" b="0" i="1" smtClean="0">
                              <a:latin typeface="Cambria Math" panose="02040503050406030204" pitchFamily="18" charset="0"/>
                            </a:rPr>
                            <m:t>)</m:t>
                          </m:r>
                        </m:num>
                        <m:den>
                          <m:r>
                            <a:rPr kumimoji="1" lang="en-US" altLang="ko-KR" sz="2000" b="0" i="1" smtClean="0">
                              <a:latin typeface="Cambria Math" panose="02040503050406030204" pitchFamily="18" charset="0"/>
                            </a:rPr>
                            <m:t>𝑓</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den>
                      </m:f>
                      <m:r>
                        <a:rPr kumimoji="1" lang="en-US" altLang="ko-KR" sz="2000" b="0" i="1" smtClean="0">
                          <a:latin typeface="Cambria Math" panose="02040503050406030204" pitchFamily="18" charset="0"/>
                        </a:rPr>
                        <m:t>−1=</m:t>
                      </m:r>
                      <m:d>
                        <m:dPr>
                          <m:begChr m:val="["/>
                          <m:endChr m:val="]"/>
                          <m:ctrlPr>
                            <a:rPr kumimoji="1" lang="en-US" altLang="ko-KR" sz="2000" b="0" i="1" smtClean="0">
                              <a:latin typeface="Cambria Math" panose="02040503050406030204" pitchFamily="18" charset="0"/>
                            </a:rPr>
                          </m:ctrlPr>
                        </m:dPr>
                        <m:e>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𝑓𝑑</m:t>
                              </m:r>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e>
                      </m:d>
                      <m:r>
                        <a:rPr kumimoji="1" lang="en-US" altLang="ko-KR" sz="2000" b="0" i="1" smtClean="0">
                          <a:latin typeface="Cambria Math" panose="02040503050406030204" pitchFamily="18" charset="0"/>
                        </a:rPr>
                        <m:t>/</m:t>
                      </m:r>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oMath>
                  </m:oMathPara>
                </a14:m>
                <a:endParaRPr kumimoji="1" lang="ko-KR" altLang="en-US" sz="2000" dirty="0"/>
              </a:p>
            </p:txBody>
          </p:sp>
        </mc:Choice>
        <mc:Fallback xmlns="">
          <p:sp>
            <p:nvSpPr>
              <p:cNvPr id="2" name="TextBox 1">
                <a:extLst>
                  <a:ext uri="{FF2B5EF4-FFF2-40B4-BE49-F238E27FC236}">
                    <a16:creationId xmlns:a16="http://schemas.microsoft.com/office/drawing/2014/main" id="{80B116AF-86C8-8B48-BAFE-972F5A0687C5}"/>
                  </a:ext>
                </a:extLst>
              </p:cNvPr>
              <p:cNvSpPr txBox="1">
                <a:spLocks noRot="1" noChangeAspect="1" noMove="1" noResize="1" noEditPoints="1" noAdjustHandles="1" noChangeArrowheads="1" noChangeShapeType="1" noTextEdit="1"/>
              </p:cNvSpPr>
              <p:nvPr/>
            </p:nvSpPr>
            <p:spPr>
              <a:xfrm>
                <a:off x="807809" y="1484788"/>
                <a:ext cx="8839215" cy="891654"/>
              </a:xfrm>
              <a:prstGeom prst="rect">
                <a:avLst/>
              </a:prstGeom>
              <a:blipFill>
                <a:blip r:embed="rId3"/>
                <a:stretch>
                  <a:fillRect t="-1408" b="-1126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9B4B2D-4589-4841-9AC4-13B7F1272138}"/>
                  </a:ext>
                </a:extLst>
              </p:cNvPr>
              <p:cNvSpPr txBox="1"/>
              <p:nvPr/>
            </p:nvSpPr>
            <p:spPr>
              <a:xfrm>
                <a:off x="419686" y="2541981"/>
                <a:ext cx="7609840" cy="400110"/>
              </a:xfrm>
              <a:prstGeom prst="rect">
                <a:avLst/>
              </a:prstGeom>
              <a:noFill/>
            </p:spPr>
            <p:txBody>
              <a:bodyPr wrap="none" rtlCol="0">
                <a:spAutoFit/>
              </a:bodyPr>
              <a:lstStyle/>
              <a:p>
                <a:r>
                  <a:rPr kumimoji="1" lang="en-US" altLang="ko-KR" sz="2000" dirty="0"/>
                  <a:t>If we use the homogenous coordinates </a:t>
                </a:r>
                <a14:m>
                  <m:oMath xmlns:m="http://schemas.openxmlformats.org/officeDocument/2006/math">
                    <m:d>
                      <m:dPr>
                        <m:begChr m:val="["/>
                        <m:endChr m:val="]"/>
                        <m:ctrlPr>
                          <a:rPr kumimoji="1" lang="en-US" altLang="ko-KR" sz="2000" b="0" i="1" smtClean="0">
                            <a:solidFill>
                              <a:srgbClr val="FF0000"/>
                            </a:solidFill>
                            <a:latin typeface="Cambria Math" panose="02040503050406030204" pitchFamily="18" charset="0"/>
                          </a:rPr>
                        </m:ctrlPr>
                      </m:dPr>
                      <m:e>
                        <m:r>
                          <a:rPr kumimoji="1" lang="en-US" altLang="ko-KR" sz="2000" b="0" i="1" smtClean="0">
                            <a:solidFill>
                              <a:srgbClr val="FF0000"/>
                            </a:solidFill>
                            <a:latin typeface="Cambria Math" panose="02040503050406030204" pitchFamily="18" charset="0"/>
                          </a:rPr>
                          <m:t>𝑋</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𝑌</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𝑍</m:t>
                        </m:r>
                        <m:r>
                          <a:rPr kumimoji="1" lang="en-US" altLang="ko-KR" sz="2000" b="0" i="1" smtClean="0">
                            <a:solidFill>
                              <a:srgbClr val="FF0000"/>
                            </a:solidFill>
                            <a:latin typeface="Cambria Math" panose="02040503050406030204" pitchFamily="18" charset="0"/>
                          </a:rPr>
                          <m:t>, </m:t>
                        </m:r>
                        <m:r>
                          <a:rPr kumimoji="1" lang="en-US" altLang="ko-KR" sz="2000" b="0" i="1" smtClean="0">
                            <a:solidFill>
                              <a:srgbClr val="FF0000"/>
                            </a:solidFill>
                            <a:latin typeface="Cambria Math" panose="02040503050406030204" pitchFamily="18" charset="0"/>
                          </a:rPr>
                          <m:t>𝑤</m:t>
                        </m:r>
                      </m:e>
                    </m:d>
                  </m:oMath>
                </a14:m>
                <a:r>
                  <a:rPr kumimoji="1" lang="en-US" altLang="ko-KR" sz="2000" dirty="0">
                    <a:solidFill>
                      <a:srgbClr val="FF0000"/>
                    </a:solidFill>
                  </a:rPr>
                  <a:t> with </a:t>
                </a:r>
                <a14:m>
                  <m:oMath xmlns:m="http://schemas.openxmlformats.org/officeDocument/2006/math">
                    <m:r>
                      <a:rPr kumimoji="1" lang="en-US" altLang="ko-KR" sz="2000" i="1" dirty="0" smtClean="0">
                        <a:solidFill>
                          <a:srgbClr val="FF0000"/>
                        </a:solidFill>
                        <a:latin typeface="Cambria Math" panose="02040503050406030204" pitchFamily="18" charset="0"/>
                      </a:rPr>
                      <m:t>𝑤</m:t>
                    </m:r>
                    <m:r>
                      <a:rPr kumimoji="1" lang="en-US" altLang="ko-KR" sz="2000" i="1" dirty="0" smtClean="0">
                        <a:solidFill>
                          <a:srgbClr val="FF0000"/>
                        </a:solidFill>
                        <a:latin typeface="Cambria Math" panose="02040503050406030204" pitchFamily="18" charset="0"/>
                      </a:rPr>
                      <m:t> = </m:t>
                    </m:r>
                    <m:sSub>
                      <m:sSubPr>
                        <m:ctrlPr>
                          <a:rPr kumimoji="1" lang="en-US" altLang="ko-KR" sz="2000" i="1" dirty="0" err="1" smtClean="0">
                            <a:solidFill>
                              <a:srgbClr val="FF0000"/>
                            </a:solidFill>
                            <a:latin typeface="Cambria Math" panose="02040503050406030204" pitchFamily="18" charset="0"/>
                          </a:rPr>
                        </m:ctrlPr>
                      </m:sSubPr>
                      <m:e>
                        <m:r>
                          <a:rPr kumimoji="1" lang="en-US" altLang="ko-KR" sz="2000" i="1" dirty="0" err="1" smtClean="0">
                            <a:solidFill>
                              <a:srgbClr val="FF0000"/>
                            </a:solidFill>
                            <a:latin typeface="Cambria Math" panose="02040503050406030204" pitchFamily="18" charset="0"/>
                          </a:rPr>
                          <m:t>𝑧</m:t>
                        </m:r>
                      </m:e>
                      <m:sub>
                        <m:r>
                          <a:rPr kumimoji="1" lang="en-US" altLang="ko-KR" sz="2000" i="1" dirty="0" err="1" smtClean="0">
                            <a:solidFill>
                              <a:srgbClr val="FF0000"/>
                            </a:solidFill>
                            <a:latin typeface="Cambria Math" panose="02040503050406030204" pitchFamily="18" charset="0"/>
                          </a:rPr>
                          <m:t>𝑐</m:t>
                        </m:r>
                      </m:sub>
                    </m:sSub>
                  </m:oMath>
                </a14:m>
                <a:r>
                  <a:rPr kumimoji="1" lang="en-US" altLang="ko-KR" sz="2000" dirty="0"/>
                  <a:t>:</a:t>
                </a:r>
                <a:endParaRPr kumimoji="1" lang="ko-KR" altLang="en-US" sz="2000" dirty="0"/>
              </a:p>
            </p:txBody>
          </p:sp>
        </mc:Choice>
        <mc:Fallback xmlns="">
          <p:sp>
            <p:nvSpPr>
              <p:cNvPr id="3" name="TextBox 2">
                <a:extLst>
                  <a:ext uri="{FF2B5EF4-FFF2-40B4-BE49-F238E27FC236}">
                    <a16:creationId xmlns:a16="http://schemas.microsoft.com/office/drawing/2014/main" id="{FA9B4B2D-4589-4841-9AC4-13B7F1272138}"/>
                  </a:ext>
                </a:extLst>
              </p:cNvPr>
              <p:cNvSpPr txBox="1">
                <a:spLocks noRot="1" noChangeAspect="1" noMove="1" noResize="1" noEditPoints="1" noAdjustHandles="1" noChangeArrowheads="1" noChangeShapeType="1" noTextEdit="1"/>
              </p:cNvSpPr>
              <p:nvPr/>
            </p:nvSpPr>
            <p:spPr>
              <a:xfrm>
                <a:off x="419686" y="2541981"/>
                <a:ext cx="7609840" cy="400110"/>
              </a:xfrm>
              <a:prstGeom prst="rect">
                <a:avLst/>
              </a:prstGeom>
              <a:blipFill>
                <a:blip r:embed="rId4"/>
                <a:stretch>
                  <a:fillRect l="-1000" t="-9375" b="-28125"/>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D716BD82-E14B-0C42-ADEE-F01518ABD675}"/>
              </a:ext>
            </a:extLst>
          </p:cNvPr>
          <p:cNvSpPr txBox="1"/>
          <p:nvPr/>
        </p:nvSpPr>
        <p:spPr>
          <a:xfrm>
            <a:off x="419686" y="1043347"/>
            <a:ext cx="7058792" cy="400110"/>
          </a:xfrm>
          <a:prstGeom prst="rect">
            <a:avLst/>
          </a:prstGeom>
          <a:noFill/>
        </p:spPr>
        <p:txBody>
          <a:bodyPr wrap="none" rtlCol="0">
            <a:spAutoFit/>
          </a:bodyPr>
          <a:lstStyle/>
          <a:p>
            <a:r>
              <a:rPr kumimoji="1" lang="en-US" altLang="ko-KR" sz="2000" dirty="0"/>
              <a:t>In the previous slides, we have following NDC coordinates:</a:t>
            </a:r>
            <a:endParaRPr kumimoji="1" lang="ko-KR" alt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0D4F63-0FE1-1D42-9783-54C298AE536A}"/>
                  </a:ext>
                </a:extLst>
              </p:cNvPr>
              <p:cNvSpPr txBox="1"/>
              <p:nvPr/>
            </p:nvSpPr>
            <p:spPr>
              <a:xfrm>
                <a:off x="854623" y="3041942"/>
                <a:ext cx="7415748" cy="63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000" b="0" i="1" smtClean="0">
                          <a:latin typeface="Cambria Math" panose="02040503050406030204" pitchFamily="18" charset="0"/>
                        </a:rPr>
                        <m:t>𝑋</m:t>
                      </m:r>
                      <m:r>
                        <a:rPr kumimoji="1" lang="en-US" altLang="ko-KR" sz="2000" b="0" i="1" smtClean="0">
                          <a:latin typeface="Cambria Math" panose="02040503050406030204" pitchFamily="18" charset="0"/>
                        </a:rPr>
                        <m:t>=</m:t>
                      </m:r>
                      <m:r>
                        <a:rPr kumimoji="1" lang="en-US" altLang="ko-KR" sz="2000" b="0" i="1" smtClean="0">
                          <a:latin typeface="Cambria Math" panose="02040503050406030204" pitchFamily="18" charset="0"/>
                        </a:rPr>
                        <m:t>𝑑</m:t>
                      </m:r>
                      <m:f>
                        <m:fPr>
                          <m:ctrlPr>
                            <a:rPr kumimoji="1" lang="en-US" altLang="ko-KR" sz="2000" b="0" i="1" smtClean="0">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num>
                        <m:den>
                          <m:r>
                            <a:rPr kumimoji="1" lang="en-US" altLang="ko-KR" sz="2000" b="0" i="1" smtClean="0">
                              <a:latin typeface="Cambria Math" panose="02040503050406030204" pitchFamily="18" charset="0"/>
                            </a:rPr>
                            <m:t>h</m:t>
                          </m:r>
                        </m:den>
                      </m:f>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𝑌</m:t>
                      </m:r>
                      <m:r>
                        <a:rPr kumimoji="1" lang="en-US" altLang="ko-KR" sz="2000" b="0" i="1" smtClean="0">
                          <a:latin typeface="Cambria Math" panose="02040503050406030204" pitchFamily="18" charset="0"/>
                        </a:rPr>
                        <m:t>=</m:t>
                      </m:r>
                      <m:r>
                        <a:rPr kumimoji="1" lang="en-US" altLang="ko-KR" sz="2000" i="1">
                          <a:latin typeface="Cambria Math" panose="02040503050406030204" pitchFamily="18" charset="0"/>
                        </a:rPr>
                        <m:t>𝑑</m:t>
                      </m:r>
                      <m:f>
                        <m:fPr>
                          <m:ctrlPr>
                            <a:rPr kumimoji="1" lang="en-US" altLang="ko-KR" sz="2000" i="1">
                              <a:latin typeface="Cambria Math" panose="02040503050406030204" pitchFamily="18" charset="0"/>
                            </a:rPr>
                          </m:ctrlPr>
                        </m:fPr>
                        <m:num>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num>
                        <m:den>
                          <m:r>
                            <a:rPr kumimoji="1" lang="en-US" altLang="ko-KR" sz="2000" i="1" smtClean="0">
                              <a:latin typeface="Cambria Math" panose="02040503050406030204" pitchFamily="18" charset="0"/>
                            </a:rPr>
                            <m:t>h</m:t>
                          </m:r>
                        </m:den>
                      </m:f>
                      <m:r>
                        <a:rPr kumimoji="1" lang="en-US" altLang="ko-KR" sz="2000" b="0" i="0" smtClean="0">
                          <a:latin typeface="Cambria Math" panose="02040503050406030204" pitchFamily="18" charset="0"/>
                        </a:rPr>
                        <m:t>,    </m:t>
                      </m:r>
                      <m:r>
                        <a:rPr kumimoji="1" lang="en-US" altLang="ko-KR" sz="2000" b="0" i="1" smtClean="0">
                          <a:latin typeface="Cambria Math" panose="02040503050406030204" pitchFamily="18" charset="0"/>
                        </a:rPr>
                        <m:t>𝑍</m:t>
                      </m:r>
                      <m:r>
                        <a:rPr kumimoji="1" lang="en-US" altLang="ko-KR" sz="2000" b="0" i="0" smtClean="0">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f>
                        <m:fPr>
                          <m:ctrlPr>
                            <a:rPr kumimoji="1" lang="en-US" altLang="ko-KR" sz="2000" i="1">
                              <a:latin typeface="Cambria Math" panose="02040503050406030204" pitchFamily="18" charset="0"/>
                            </a:rPr>
                          </m:ctrlPr>
                        </m:fPr>
                        <m:num>
                          <m:r>
                            <a:rPr kumimoji="1" lang="en-US" altLang="ko-KR" sz="2000" i="1">
                              <a:latin typeface="Cambria Math" panose="02040503050406030204" pitchFamily="18" charset="0"/>
                            </a:rPr>
                            <m:t>2</m:t>
                          </m:r>
                          <m:r>
                            <a:rPr kumimoji="1" lang="en-US" altLang="ko-KR" sz="2000" i="1">
                              <a:latin typeface="Cambria Math" panose="02040503050406030204" pitchFamily="18" charset="0"/>
                            </a:rPr>
                            <m:t>𝑓𝑑</m:t>
                          </m:r>
                        </m:num>
                        <m:den>
                          <m:r>
                            <a:rPr kumimoji="1" lang="en-US" altLang="ko-KR" sz="2000" i="1">
                              <a:latin typeface="Cambria Math" panose="02040503050406030204" pitchFamily="18" charset="0"/>
                            </a:rPr>
                            <m:t>𝑓</m:t>
                          </m:r>
                          <m:r>
                            <a:rPr kumimoji="1" lang="en-US" altLang="ko-KR" sz="2000" i="1">
                              <a:latin typeface="Cambria Math" panose="02040503050406030204" pitchFamily="18" charset="0"/>
                            </a:rPr>
                            <m:t>−</m:t>
                          </m:r>
                          <m:r>
                            <a:rPr kumimoji="1" lang="en-US" altLang="ko-KR" sz="2000" i="1">
                              <a:latin typeface="Cambria Math" panose="02040503050406030204" pitchFamily="18" charset="0"/>
                            </a:rPr>
                            <m:t>𝑑</m:t>
                          </m:r>
                        </m:den>
                      </m:f>
                      <m:r>
                        <a:rPr kumimoji="1" lang="en-US" altLang="ko-KR" sz="2000" i="1">
                          <a:latin typeface="Cambria Math" panose="02040503050406030204" pitchFamily="18" charset="0"/>
                        </a:rPr>
                        <m:t>−</m:t>
                      </m:r>
                      <m:sSub>
                        <m:sSubPr>
                          <m:ctrlPr>
                            <a:rPr kumimoji="1" lang="en-US" altLang="ko-KR" sz="2000" i="1">
                              <a:latin typeface="Cambria Math" panose="02040503050406030204" pitchFamily="18" charset="0"/>
                            </a:rPr>
                          </m:ctrlPr>
                        </m:sSubPr>
                        <m:e>
                          <m:r>
                            <a:rPr kumimoji="1" lang="en-US" altLang="ko-KR" sz="2000" i="1">
                              <a:latin typeface="Cambria Math" panose="02040503050406030204" pitchFamily="18" charset="0"/>
                            </a:rPr>
                            <m:t>𝑧</m:t>
                          </m:r>
                        </m:e>
                        <m:sub>
                          <m:r>
                            <a:rPr kumimoji="1" lang="en-US" altLang="ko-KR" sz="2000" i="1">
                              <a:latin typeface="Cambria Math" panose="02040503050406030204" pitchFamily="18" charset="0"/>
                            </a:rPr>
                            <m:t>𝑐</m:t>
                          </m:r>
                        </m:sub>
                      </m:sSub>
                      <m:r>
                        <a:rPr kumimoji="1" lang="en-US" altLang="ko-KR" sz="2000" b="0" i="1" smtClean="0">
                          <a:latin typeface="Cambria Math" panose="02040503050406030204" pitchFamily="18" charset="0"/>
                        </a:rPr>
                        <m:t>,    </m:t>
                      </m:r>
                      <m:r>
                        <a:rPr kumimoji="1" lang="en-US" altLang="ko-KR" sz="2000" b="0" i="1" smtClean="0">
                          <a:latin typeface="Cambria Math" panose="02040503050406030204" pitchFamily="18" charset="0"/>
                        </a:rPr>
                        <m:t>𝑤</m:t>
                      </m:r>
                      <m:r>
                        <a:rPr kumimoji="1" lang="en-US" altLang="ko-KR" sz="2000" b="0" i="1" smtClean="0">
                          <a:latin typeface="Cambria Math" panose="02040503050406030204" pitchFamily="18" charset="0"/>
                        </a:rPr>
                        <m:t>=</m:t>
                      </m:r>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𝑧</m:t>
                          </m:r>
                        </m:e>
                        <m:sub>
                          <m:r>
                            <a:rPr kumimoji="1" lang="en-US" altLang="ko-KR" sz="2000" b="0" i="1" smtClean="0">
                              <a:latin typeface="Cambria Math" panose="02040503050406030204" pitchFamily="18" charset="0"/>
                            </a:rPr>
                            <m:t>𝑐</m:t>
                          </m:r>
                        </m:sub>
                      </m:sSub>
                    </m:oMath>
                  </m:oMathPara>
                </a14:m>
                <a:endParaRPr kumimoji="1" lang="ko-KR" altLang="en-US" sz="2000" dirty="0"/>
              </a:p>
            </p:txBody>
          </p:sp>
        </mc:Choice>
        <mc:Fallback xmlns="">
          <p:sp>
            <p:nvSpPr>
              <p:cNvPr id="11" name="TextBox 10">
                <a:extLst>
                  <a:ext uri="{FF2B5EF4-FFF2-40B4-BE49-F238E27FC236}">
                    <a16:creationId xmlns:a16="http://schemas.microsoft.com/office/drawing/2014/main" id="{E80D4F63-0FE1-1D42-9783-54C298AE536A}"/>
                  </a:ext>
                </a:extLst>
              </p:cNvPr>
              <p:cNvSpPr txBox="1">
                <a:spLocks noRot="1" noChangeAspect="1" noMove="1" noResize="1" noEditPoints="1" noAdjustHandles="1" noChangeArrowheads="1" noChangeShapeType="1" noTextEdit="1"/>
              </p:cNvSpPr>
              <p:nvPr/>
            </p:nvSpPr>
            <p:spPr>
              <a:xfrm>
                <a:off x="854623" y="3041942"/>
                <a:ext cx="7415748" cy="639086"/>
              </a:xfrm>
              <a:prstGeom prst="rect">
                <a:avLst/>
              </a:prstGeom>
              <a:blipFill>
                <a:blip r:embed="rId5"/>
                <a:stretch>
                  <a:fillRect t="-3922" b="-17647"/>
                </a:stretch>
              </a:blipFill>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EBD2DC3D-6BE2-044B-BDFF-E5D0060E3043}"/>
              </a:ext>
            </a:extLst>
          </p:cNvPr>
          <p:cNvSpPr txBox="1"/>
          <p:nvPr/>
        </p:nvSpPr>
        <p:spPr>
          <a:xfrm>
            <a:off x="419686" y="3657491"/>
            <a:ext cx="2348207" cy="400110"/>
          </a:xfrm>
          <a:prstGeom prst="rect">
            <a:avLst/>
          </a:prstGeom>
          <a:noFill/>
        </p:spPr>
        <p:txBody>
          <a:bodyPr wrap="none" rtlCol="0">
            <a:spAutoFit/>
          </a:bodyPr>
          <a:lstStyle/>
          <a:p>
            <a:r>
              <a:rPr kumimoji="1" lang="en-US" altLang="ko-KR" sz="2000" dirty="0"/>
              <a:t>Using matrix form:</a:t>
            </a:r>
            <a:endParaRPr kumimoji="1" lang="ko-KR" altLang="en-US" sz="2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6AA516-2BD4-A145-9D47-AF5275D20127}"/>
                  </a:ext>
                </a:extLst>
              </p:cNvPr>
              <p:cNvSpPr txBox="1"/>
              <p:nvPr/>
            </p:nvSpPr>
            <p:spPr>
              <a:xfrm>
                <a:off x="893928" y="4094762"/>
                <a:ext cx="7337137" cy="1172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ko-KR" sz="2000" i="1" smtClean="0">
                              <a:latin typeface="Cambria Math" panose="02040503050406030204" pitchFamily="18" charset="0"/>
                            </a:rPr>
                          </m:ctrlPr>
                        </m:dPr>
                        <m:e>
                          <m:m>
                            <m:mPr>
                              <m:mcs>
                                <m:mc>
                                  <m:mcPr>
                                    <m:count m:val="1"/>
                                    <m:mcJc m:val="center"/>
                                  </m:mcPr>
                                </m:mc>
                              </m:mcs>
                              <m:ctrlPr>
                                <a:rPr kumimoji="1" lang="en-US" altLang="ko-KR" sz="2000" i="1" smtClean="0">
                                  <a:latin typeface="Cambria Math" panose="02040503050406030204" pitchFamily="18" charset="0"/>
                                </a:rPr>
                              </m:ctrlPr>
                            </m:mPr>
                            <m:mr>
                              <m:e>
                                <m:m>
                                  <m:mPr>
                                    <m:mcs>
                                      <m:mc>
                                        <m:mcPr>
                                          <m:count m:val="1"/>
                                          <m:mcJc m:val="center"/>
                                        </m:mcPr>
                                      </m:mc>
                                    </m:mcs>
                                    <m:ctrlPr>
                                      <a:rPr kumimoji="1" lang="en-US" altLang="ko-KR" sz="2000" i="1" smtClean="0">
                                        <a:latin typeface="Cambria Math" panose="02040503050406030204" pitchFamily="18" charset="0"/>
                                      </a:rPr>
                                    </m:ctrlPr>
                                  </m:mPr>
                                  <m:mr>
                                    <m:e>
                                      <m:r>
                                        <m:rPr>
                                          <m:brk m:alnAt="7"/>
                                        </m:rPr>
                                        <a:rPr kumimoji="1" lang="en-US" altLang="ko-KR" sz="2000" b="0" i="1" smtClean="0">
                                          <a:latin typeface="Cambria Math" panose="02040503050406030204" pitchFamily="18" charset="0"/>
                                        </a:rPr>
                                        <m:t>𝑋</m:t>
                                      </m:r>
                                    </m:e>
                                  </m:mr>
                                  <m:mr>
                                    <m:e>
                                      <m:r>
                                        <a:rPr kumimoji="1" lang="en-US" altLang="ko-KR" sz="2000" b="0" i="1" smtClean="0">
                                          <a:latin typeface="Cambria Math" panose="02040503050406030204" pitchFamily="18" charset="0"/>
                                        </a:rPr>
                                        <m:t>𝑌</m:t>
                                      </m:r>
                                    </m:e>
                                  </m:mr>
                                </m:m>
                              </m:e>
                            </m:mr>
                            <m:mr>
                              <m:e>
                                <m:m>
                                  <m:mPr>
                                    <m:mcs>
                                      <m:mc>
                                        <m:mcPr>
                                          <m:count m:val="1"/>
                                          <m:mcJc m:val="center"/>
                                        </m:mcPr>
                                      </m:mc>
                                    </m:mcs>
                                    <m:ctrlPr>
                                      <a:rPr kumimoji="1" lang="en-US" altLang="ko-KR" sz="2000" i="1" smtClean="0">
                                        <a:latin typeface="Cambria Math" panose="02040503050406030204" pitchFamily="18" charset="0"/>
                                      </a:rPr>
                                    </m:ctrlPr>
                                  </m:mPr>
                                  <m:mr>
                                    <m:e>
                                      <m:r>
                                        <m:rPr>
                                          <m:brk m:alnAt="7"/>
                                        </m:rPr>
                                        <a:rPr kumimoji="1" lang="en-US" altLang="ko-KR" sz="2000" b="0" i="1" smtClean="0">
                                          <a:latin typeface="Cambria Math" panose="02040503050406030204" pitchFamily="18" charset="0"/>
                                        </a:rPr>
                                        <m:t>𝑍</m:t>
                                      </m:r>
                                    </m:e>
                                  </m:mr>
                                  <m:mr>
                                    <m:e>
                                      <m:r>
                                        <a:rPr kumimoji="1" lang="en-US" altLang="ko-KR" sz="2000" b="0" i="1" smtClean="0">
                                          <a:latin typeface="Cambria Math" panose="02040503050406030204" pitchFamily="18" charset="0"/>
                                        </a:rPr>
                                        <m:t>𝑤</m:t>
                                      </m:r>
                                    </m:e>
                                  </m:mr>
                                </m:m>
                              </m:e>
                            </m:mr>
                          </m:m>
                        </m:e>
                      </m:d>
                      <m:r>
                        <a:rPr kumimoji="1" lang="en-US" altLang="ko-KR" sz="2000" b="0" i="1" smtClean="0">
                          <a:latin typeface="Cambria Math" panose="02040503050406030204" pitchFamily="18" charset="0"/>
                        </a:rPr>
                        <m:t>=</m:t>
                      </m:r>
                      <m:d>
                        <m:dPr>
                          <m:begChr m:val="["/>
                          <m:endChr m:val="]"/>
                          <m:ctrlPr>
                            <a:rPr lang="en-US" altLang="ko-KR" sz="2000" i="1">
                              <a:latin typeface="Cambria Math" panose="02040503050406030204" pitchFamily="18" charset="0"/>
                              <a:ea typeface="Cambria Math" panose="02040503050406030204" pitchFamily="18" charset="0"/>
                            </a:rPr>
                          </m:ctrlPr>
                        </m:dPr>
                        <m:e>
                          <m:m>
                            <m:mPr>
                              <m:mcs>
                                <m:mc>
                                  <m:mcPr>
                                    <m:count m:val="4"/>
                                    <m:mcJc m:val="center"/>
                                  </m:mcPr>
                                </m:mc>
                              </m:mcs>
                              <m:ctrlPr>
                                <a:rPr lang="en-US" altLang="ko-KR" sz="2000" i="1">
                                  <a:latin typeface="Cambria Math" panose="02040503050406030204" pitchFamily="18" charset="0"/>
                                  <a:ea typeface="Cambria Math" panose="02040503050406030204" pitchFamily="18" charset="0"/>
                                </a:rPr>
                              </m:ctrlPr>
                            </m:mPr>
                            <m:mr>
                              <m:e>
                                <m:r>
                                  <m:rPr>
                                    <m:brk m:alnAt="7"/>
                                  </m:rP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h</m:t>
                                </m:r>
                              </m:e>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0</m:t>
                                </m:r>
                              </m:e>
                            </m:mr>
                            <m:mr>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h</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0</m:t>
                                </m:r>
                              </m:e>
                            </m:mr>
                            <m:mr>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(2</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d>
                                  <m:dPr>
                                    <m:ctrlPr>
                                      <a:rPr lang="en-US" altLang="ko-KR" sz="2000" b="0" i="1" smtClean="0">
                                        <a:latin typeface="Cambria Math" panose="02040503050406030204" pitchFamily="18" charset="0"/>
                                        <a:ea typeface="Cambria Math" panose="02040503050406030204" pitchFamily="18" charset="0"/>
                                      </a:rPr>
                                    </m:ctrlPr>
                                  </m:dPr>
                                  <m:e>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e>
                              <m:e>
                                <m:r>
                                  <a:rPr lang="en-US" altLang="ko-KR" sz="2000" b="0" i="1" smtClean="0">
                                    <a:latin typeface="Cambria Math" panose="02040503050406030204" pitchFamily="18" charset="0"/>
                                    <a:ea typeface="Cambria Math" panose="02040503050406030204" pitchFamily="18" charset="0"/>
                                  </a:rPr>
                                  <m:t>−2</m:t>
                                </m:r>
                                <m:r>
                                  <a:rPr lang="en-US" altLang="ko-KR" sz="2000" b="0" i="1" smtClean="0">
                                    <a:latin typeface="Cambria Math" panose="02040503050406030204" pitchFamily="18" charset="0"/>
                                    <a:ea typeface="Cambria Math" panose="02040503050406030204" pitchFamily="18" charset="0"/>
                                  </a:rPr>
                                  <m:t>𝑓𝑑</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𝑓</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𝑑</m:t>
                                </m:r>
                                <m:r>
                                  <a:rPr lang="en-US" altLang="ko-KR" sz="2000" b="0" i="1" smtClean="0">
                                    <a:latin typeface="Cambria Math" panose="02040503050406030204" pitchFamily="18" charset="0"/>
                                    <a:ea typeface="Cambria Math" panose="02040503050406030204" pitchFamily="18" charset="0"/>
                                  </a:rPr>
                                  <m:t>)</m:t>
                                </m:r>
                              </m:e>
                            </m:mr>
                            <m:mr>
                              <m:e>
                                <m:r>
                                  <a:rPr lang="en-US" altLang="ko-KR" sz="2000" i="1">
                                    <a:latin typeface="Cambria Math" panose="02040503050406030204" pitchFamily="18" charset="0"/>
                                    <a:ea typeface="Cambria Math" panose="02040503050406030204" pitchFamily="18" charset="0"/>
                                  </a:rPr>
                                  <m:t>0</m:t>
                                </m:r>
                              </m:e>
                              <m:e>
                                <m:r>
                                  <a:rPr lang="en-US" altLang="ko-KR" sz="2000" i="1">
                                    <a:latin typeface="Cambria Math" panose="02040503050406030204" pitchFamily="18" charset="0"/>
                                    <a:ea typeface="Cambria Math" panose="02040503050406030204" pitchFamily="18" charset="0"/>
                                  </a:rPr>
                                  <m:t>0</m:t>
                                </m:r>
                              </m:e>
                              <m:e>
                                <m:r>
                                  <a:rPr lang="en-US" altLang="ko-KR" sz="2000" b="0" i="1" smtClean="0">
                                    <a:latin typeface="Cambria Math" panose="02040503050406030204" pitchFamily="18" charset="0"/>
                                    <a:ea typeface="Cambria Math" panose="02040503050406030204" pitchFamily="18" charset="0"/>
                                  </a:rPr>
                                  <m:t>1</m:t>
                                </m:r>
                              </m:e>
                              <m:e>
                                <m:r>
                                  <a:rPr lang="en-US" altLang="ko-KR" sz="2000" b="0" i="1" smtClean="0">
                                    <a:latin typeface="Cambria Math" panose="02040503050406030204" pitchFamily="18" charset="0"/>
                                    <a:ea typeface="Cambria Math" panose="02040503050406030204" pitchFamily="18" charset="0"/>
                                  </a:rPr>
                                  <m:t>0</m:t>
                                </m:r>
                              </m:e>
                            </m:mr>
                          </m:m>
                        </m:e>
                      </m:d>
                      <m:d>
                        <m:dPr>
                          <m:begChr m:val="["/>
                          <m:endChr m:val="]"/>
                          <m:ctrlPr>
                            <a:rPr kumimoji="1" lang="en-US" altLang="ko-KR" sz="2000" i="1">
                              <a:latin typeface="Cambria Math" panose="02040503050406030204" pitchFamily="18" charset="0"/>
                            </a:rPr>
                          </m:ctrlPr>
                        </m:dPr>
                        <m:e>
                          <m:m>
                            <m:mPr>
                              <m:mcs>
                                <m:mc>
                                  <m:mcPr>
                                    <m:count m:val="1"/>
                                    <m:mcJc m:val="center"/>
                                  </m:mcPr>
                                </m:mc>
                              </m:mcs>
                              <m:ctrlPr>
                                <a:rPr kumimoji="1" lang="en-US" altLang="ko-KR" sz="2000" i="1">
                                  <a:latin typeface="Cambria Math" panose="02040503050406030204" pitchFamily="18" charset="0"/>
                                </a:rPr>
                              </m:ctrlPr>
                            </m:mPr>
                            <m:mr>
                              <m:e>
                                <m:m>
                                  <m:mPr>
                                    <m:mcs>
                                      <m:mc>
                                        <m:mcPr>
                                          <m:count m:val="1"/>
                                          <m:mcJc m:val="center"/>
                                        </m:mcPr>
                                      </m:mc>
                                    </m:mcs>
                                    <m:ctrlPr>
                                      <a:rPr kumimoji="1" lang="en-US" altLang="ko-KR" sz="2000" i="1">
                                        <a:latin typeface="Cambria Math" panose="02040503050406030204" pitchFamily="18" charset="0"/>
                                      </a:rPr>
                                    </m:ctrlPr>
                                  </m:mPr>
                                  <m:mr>
                                    <m:e>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𝑥</m:t>
                                          </m:r>
                                        </m:e>
                                        <m:sub>
                                          <m:r>
                                            <a:rPr kumimoji="1" lang="en-US" altLang="ko-KR" sz="2000" b="0" i="1" smtClean="0">
                                              <a:latin typeface="Cambria Math" panose="02040503050406030204" pitchFamily="18" charset="0"/>
                                            </a:rPr>
                                            <m:t>𝑐</m:t>
                                          </m:r>
                                        </m:sub>
                                      </m:sSub>
                                    </m:e>
                                  </m:mr>
                                  <m:mr>
                                    <m:e>
                                      <m:sSub>
                                        <m:sSubPr>
                                          <m:ctrlPr>
                                            <a:rPr kumimoji="1" lang="en-US" altLang="ko-KR" sz="2000" b="0" i="1" smtClean="0">
                                              <a:latin typeface="Cambria Math" panose="02040503050406030204" pitchFamily="18" charset="0"/>
                                            </a:rPr>
                                          </m:ctrlPr>
                                        </m:sSubPr>
                                        <m:e>
                                          <m:r>
                                            <a:rPr kumimoji="1" lang="en-US" altLang="ko-KR" sz="2000" b="0" i="1" smtClean="0">
                                              <a:latin typeface="Cambria Math" panose="02040503050406030204" pitchFamily="18" charset="0"/>
                                            </a:rPr>
                                            <m:t>𝑦</m:t>
                                          </m:r>
                                        </m:e>
                                        <m:sub>
                                          <m:r>
                                            <a:rPr kumimoji="1" lang="en-US" altLang="ko-KR" sz="2000" b="0" i="1" smtClean="0">
                                              <a:latin typeface="Cambria Math" panose="02040503050406030204" pitchFamily="18" charset="0"/>
                                            </a:rPr>
                                            <m:t>𝑐</m:t>
                                          </m:r>
                                        </m:sub>
                                      </m:sSub>
                                    </m:e>
                                  </m:mr>
                                </m:m>
                              </m:e>
                            </m:mr>
                            <m:mr>
                              <m:e>
                                <m:m>
                                  <m:mPr>
                                    <m:mcs>
                                      <m:mc>
                                        <m:mcPr>
                                          <m:count m:val="1"/>
                                          <m:mcJc m:val="center"/>
                                        </m:mcPr>
                                      </m:mc>
                                    </m:mcs>
                                    <m:ctrlPr>
                                      <a:rPr kumimoji="1" lang="en-US" altLang="ko-KR" sz="2000" i="1">
                                        <a:latin typeface="Cambria Math" panose="02040503050406030204" pitchFamily="18" charset="0"/>
                                      </a:rPr>
                                    </m:ctrlPr>
                                  </m:mPr>
                                  <m:mr>
                                    <m:e>
                                      <m:sSub>
                                        <m:sSubPr>
                                          <m:ctrlPr>
                                            <a:rPr kumimoji="1" lang="en-US" altLang="ko-KR" sz="2000" b="0" i="1" smtClean="0">
                                              <a:latin typeface="Cambria Math" panose="02040503050406030204" pitchFamily="18" charset="0"/>
                                            </a:rPr>
                                          </m:ctrlPr>
                                        </m:sSubPr>
                                        <m:e>
                                          <m:r>
                                            <m:rPr>
                                              <m:brk m:alnAt="7"/>
                                            </m:rPr>
                                            <a:rPr kumimoji="1" lang="en-US" altLang="ko-KR" sz="2000" b="0" i="1" smtClean="0">
                                              <a:latin typeface="Cambria Math" panose="02040503050406030204" pitchFamily="18" charset="0"/>
                                            </a:rPr>
                                            <m:t>𝑧</m:t>
                                          </m:r>
                                        </m:e>
                                        <m:sub>
                                          <m:r>
                                            <m:rPr>
                                              <m:brk m:alnAt="7"/>
                                            </m:rPr>
                                            <a:rPr kumimoji="1" lang="en-US" altLang="ko-KR" sz="2000" b="0" i="1" smtClean="0">
                                              <a:latin typeface="Cambria Math" panose="02040503050406030204" pitchFamily="18" charset="0"/>
                                            </a:rPr>
                                            <m:t>𝑐</m:t>
                                          </m:r>
                                        </m:sub>
                                      </m:sSub>
                                    </m:e>
                                  </m:mr>
                                  <m:mr>
                                    <m:e>
                                      <m:r>
                                        <a:rPr kumimoji="1" lang="en-US" altLang="ko-KR" sz="2000" b="0" i="1" smtClean="0">
                                          <a:latin typeface="Cambria Math" panose="02040503050406030204" pitchFamily="18" charset="0"/>
                                        </a:rPr>
                                        <m:t>1</m:t>
                                      </m:r>
                                    </m:e>
                                  </m:mr>
                                </m:m>
                              </m:e>
                            </m:mr>
                          </m:m>
                        </m:e>
                      </m:d>
                    </m:oMath>
                  </m:oMathPara>
                </a14:m>
                <a:endParaRPr kumimoji="1" lang="ko-KR" altLang="en-US" sz="2000" dirty="0"/>
              </a:p>
            </p:txBody>
          </p:sp>
        </mc:Choice>
        <mc:Fallback xmlns="">
          <p:sp>
            <p:nvSpPr>
              <p:cNvPr id="5" name="TextBox 4">
                <a:extLst>
                  <a:ext uri="{FF2B5EF4-FFF2-40B4-BE49-F238E27FC236}">
                    <a16:creationId xmlns:a16="http://schemas.microsoft.com/office/drawing/2014/main" id="{BF6AA516-2BD4-A145-9D47-AF5275D20127}"/>
                  </a:ext>
                </a:extLst>
              </p:cNvPr>
              <p:cNvSpPr txBox="1">
                <a:spLocks noRot="1" noChangeAspect="1" noMove="1" noResize="1" noEditPoints="1" noAdjustHandles="1" noChangeArrowheads="1" noChangeShapeType="1" noTextEdit="1"/>
              </p:cNvSpPr>
              <p:nvPr/>
            </p:nvSpPr>
            <p:spPr>
              <a:xfrm>
                <a:off x="893928" y="4094762"/>
                <a:ext cx="7337137" cy="1172629"/>
              </a:xfrm>
              <a:prstGeom prst="rect">
                <a:avLst/>
              </a:prstGeom>
              <a:blipFill>
                <a:blip r:embed="rId6"/>
                <a:stretch>
                  <a:fillRect t="-2151" b="-6452"/>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692D4750-036B-2441-AD71-12D3B7E3EEFE}"/>
              </a:ext>
            </a:extLst>
          </p:cNvPr>
          <p:cNvSpPr/>
          <p:nvPr/>
        </p:nvSpPr>
        <p:spPr bwMode="auto">
          <a:xfrm>
            <a:off x="1631504" y="3968267"/>
            <a:ext cx="6048671" cy="1458315"/>
          </a:xfrm>
          <a:prstGeom prst="rect">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squar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spTree>
    <p:extLst>
      <p:ext uri="{BB962C8B-B14F-4D97-AF65-F5344CB8AC3E}">
        <p14:creationId xmlns:p14="http://schemas.microsoft.com/office/powerpoint/2010/main" val="293173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12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uiExpand="1" build="p"/>
      <p:bldP spid="2" grpId="0"/>
      <p:bldP spid="3" grpId="0"/>
      <p:bldP spid="8" grpId="0"/>
      <p:bldP spid="11" grpId="0"/>
      <p:bldP spid="12" grpId="0"/>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4FD6CD-EBD7-5F4B-8B6A-109762E51F61}"/>
              </a:ext>
            </a:extLst>
          </p:cNvPr>
          <p:cNvSpPr>
            <a:spLocks noGrp="1"/>
          </p:cNvSpPr>
          <p:nvPr>
            <p:ph type="title"/>
          </p:nvPr>
        </p:nvSpPr>
        <p:spPr/>
        <p:txBody>
          <a:bodyPr/>
          <a:lstStyle/>
          <a:p>
            <a:r>
              <a:rPr kumimoji="1" lang="en-US" altLang="ko-KR" dirty="0"/>
              <a:t>Perspective Matrix in </a:t>
            </a:r>
            <a:r>
              <a:rPr kumimoji="1" lang="en-US" altLang="ko-KR" dirty="0" err="1"/>
              <a:t>gl</a:t>
            </a:r>
            <a:r>
              <a:rPr kumimoji="1" lang="en-US" altLang="ko-KR" dirty="0"/>
              <a:t>-matrix</a:t>
            </a:r>
            <a:endParaRPr kumimoji="1" lang="ko-KR" altLang="en-US" dirty="0"/>
          </a:p>
        </p:txBody>
      </p:sp>
      <p:sp>
        <p:nvSpPr>
          <p:cNvPr id="3" name="내용 개체 틀 2">
            <a:extLst>
              <a:ext uri="{FF2B5EF4-FFF2-40B4-BE49-F238E27FC236}">
                <a16:creationId xmlns:a16="http://schemas.microsoft.com/office/drawing/2014/main" id="{D3CACCA1-F692-AC4B-B64F-DD413B64AC8C}"/>
              </a:ext>
            </a:extLst>
          </p:cNvPr>
          <p:cNvSpPr>
            <a:spLocks noGrp="1"/>
          </p:cNvSpPr>
          <p:nvPr>
            <p:ph idx="1"/>
          </p:nvPr>
        </p:nvSpPr>
        <p:spPr>
          <a:xfrm>
            <a:off x="250369" y="925975"/>
            <a:ext cx="11369201" cy="5703425"/>
          </a:xfrm>
        </p:spPr>
        <p:txBody>
          <a:bodyPr/>
          <a:lstStyle/>
          <a:p>
            <a:r>
              <a:rPr lang="en" altLang="ko-KR" dirty="0"/>
              <a:t>mat4.persepctive(</a:t>
            </a:r>
            <a:r>
              <a:rPr lang="en" altLang="ko-KR" dirty="0" err="1"/>
              <a:t>output_matrix</a:t>
            </a:r>
            <a:r>
              <a:rPr lang="en" altLang="ko-KR" dirty="0"/>
              <a:t>, </a:t>
            </a:r>
            <a:r>
              <a:rPr lang="en" altLang="ko-KR" dirty="0" err="1"/>
              <a:t>fov_angle</a:t>
            </a:r>
            <a:r>
              <a:rPr lang="en" altLang="ko-KR" dirty="0"/>
              <a:t>, </a:t>
            </a:r>
            <a:r>
              <a:rPr lang="en" altLang="ko-KR" dirty="0" err="1"/>
              <a:t>width_height_ratio</a:t>
            </a:r>
            <a:r>
              <a:rPr lang="en" altLang="ko-KR" dirty="0"/>
              <a:t>, near, far)</a:t>
            </a:r>
          </a:p>
          <a:p>
            <a:r>
              <a:rPr lang="en" altLang="ko-KR" dirty="0"/>
              <a:t>ex) mat4.perspective(</a:t>
            </a:r>
            <a:r>
              <a:rPr lang="en" altLang="ko-KR" dirty="0" err="1"/>
              <a:t>projMatrix</a:t>
            </a:r>
            <a:r>
              <a:rPr lang="en" altLang="ko-KR" dirty="0"/>
              <a:t>, </a:t>
            </a:r>
            <a:r>
              <a:rPr lang="en" altLang="ko-KR" dirty="0" err="1"/>
              <a:t>glMatrix.toRadian</a:t>
            </a:r>
            <a:r>
              <a:rPr lang="en" altLang="ko-KR" dirty="0"/>
              <a:t>(60), </a:t>
            </a:r>
            <a:r>
              <a:rPr lang="en" altLang="ko-KR" dirty="0" err="1"/>
              <a:t>canvas.width</a:t>
            </a:r>
            <a:r>
              <a:rPr lang="en" altLang="ko-KR" dirty="0"/>
              <a:t>/</a:t>
            </a:r>
            <a:r>
              <a:rPr lang="en" altLang="ko-KR" dirty="0" err="1"/>
              <a:t>canvas.height</a:t>
            </a:r>
            <a:r>
              <a:rPr lang="en" altLang="ko-KR" dirty="0"/>
              <a:t>, 0.1, 1000);</a:t>
            </a:r>
            <a:endParaRPr kumimoji="1" lang="ko-KR" altLang="en-US" dirty="0"/>
          </a:p>
        </p:txBody>
      </p:sp>
      <p:sp>
        <p:nvSpPr>
          <p:cNvPr id="4" name="슬라이드 번호 개체 틀 3">
            <a:extLst>
              <a:ext uri="{FF2B5EF4-FFF2-40B4-BE49-F238E27FC236}">
                <a16:creationId xmlns:a16="http://schemas.microsoft.com/office/drawing/2014/main" id="{4EBADDCE-701D-6049-AF7B-9E71E8A0C451}"/>
              </a:ext>
            </a:extLst>
          </p:cNvPr>
          <p:cNvSpPr>
            <a:spLocks noGrp="1"/>
          </p:cNvSpPr>
          <p:nvPr>
            <p:ph type="sldNum" sz="quarter" idx="12"/>
          </p:nvPr>
        </p:nvSpPr>
        <p:spPr/>
        <p:txBody>
          <a:bodyPr/>
          <a:lstStyle/>
          <a:p>
            <a:fld id="{B81C3356-60A9-4391-B4BA-980644DD2ECD}" type="slidenum">
              <a:rPr lang="ko-KR" altLang="en-US" smtClean="0"/>
              <a:t>13</a:t>
            </a:fld>
            <a:endParaRPr lang="ko-KR" altLang="en-US" dirty="0"/>
          </a:p>
        </p:txBody>
      </p:sp>
      <p:pic>
        <p:nvPicPr>
          <p:cNvPr id="5" name="그림 4">
            <a:extLst>
              <a:ext uri="{FF2B5EF4-FFF2-40B4-BE49-F238E27FC236}">
                <a16:creationId xmlns:a16="http://schemas.microsoft.com/office/drawing/2014/main" id="{A9A39731-8741-D24B-89DA-E814766B1A2E}"/>
              </a:ext>
            </a:extLst>
          </p:cNvPr>
          <p:cNvPicPr>
            <a:picLocks noChangeAspect="1"/>
          </p:cNvPicPr>
          <p:nvPr/>
        </p:nvPicPr>
        <p:blipFill>
          <a:blip r:embed="rId3"/>
          <a:stretch>
            <a:fillRect/>
          </a:stretch>
        </p:blipFill>
        <p:spPr>
          <a:xfrm>
            <a:off x="2207568" y="2011829"/>
            <a:ext cx="4039288" cy="3433395"/>
          </a:xfrm>
          <a:prstGeom prst="rect">
            <a:avLst/>
          </a:prstGeom>
        </p:spPr>
      </p:pic>
      <p:sp>
        <p:nvSpPr>
          <p:cNvPr id="6" name="직사각형 5">
            <a:extLst>
              <a:ext uri="{FF2B5EF4-FFF2-40B4-BE49-F238E27FC236}">
                <a16:creationId xmlns:a16="http://schemas.microsoft.com/office/drawing/2014/main" id="{FDC125B1-C1EF-7541-9140-670196F74DFC}"/>
              </a:ext>
            </a:extLst>
          </p:cNvPr>
          <p:cNvSpPr/>
          <p:nvPr/>
        </p:nvSpPr>
        <p:spPr>
          <a:xfrm>
            <a:off x="3168941" y="4849127"/>
            <a:ext cx="4428046" cy="276999"/>
          </a:xfrm>
          <a:prstGeom prst="rect">
            <a:avLst/>
          </a:prstGeom>
        </p:spPr>
        <p:txBody>
          <a:bodyPr wrap="square">
            <a:spAutoFit/>
          </a:bodyPr>
          <a:lstStyle/>
          <a:p>
            <a:r>
              <a:rPr lang="en" altLang="ko-KR" sz="1200" dirty="0">
                <a:solidFill>
                  <a:schemeClr val="bg1">
                    <a:lumMod val="50000"/>
                  </a:schemeClr>
                </a:solidFill>
              </a:rPr>
              <a:t>https://learnopengl.com/Getting-started/Coordinate-Systems</a:t>
            </a:r>
            <a:endParaRPr lang="ko-KR" altLang="en-US" sz="1200" dirty="0">
              <a:solidFill>
                <a:schemeClr val="bg1">
                  <a:lumMod val="50000"/>
                </a:schemeClr>
              </a:solidFill>
            </a:endParaRPr>
          </a:p>
        </p:txBody>
      </p:sp>
      <p:sp>
        <p:nvSpPr>
          <p:cNvPr id="7" name="직사각형 6">
            <a:extLst>
              <a:ext uri="{FF2B5EF4-FFF2-40B4-BE49-F238E27FC236}">
                <a16:creationId xmlns:a16="http://schemas.microsoft.com/office/drawing/2014/main" id="{C123C38C-2BE2-DD4D-A177-7717DD3E397F}"/>
              </a:ext>
            </a:extLst>
          </p:cNvPr>
          <p:cNvSpPr/>
          <p:nvPr/>
        </p:nvSpPr>
        <p:spPr>
          <a:xfrm>
            <a:off x="6874594" y="3159503"/>
            <a:ext cx="3620086" cy="646331"/>
          </a:xfrm>
          <a:prstGeom prst="rect">
            <a:avLst/>
          </a:prstGeom>
        </p:spPr>
        <p:txBody>
          <a:bodyPr wrap="square">
            <a:spAutoFit/>
          </a:bodyPr>
          <a:lstStyle/>
          <a:p>
            <a:r>
              <a:rPr kumimoji="1" lang="en-US" altLang="ko-KR" dirty="0"/>
              <a:t>near</a:t>
            </a:r>
            <a:r>
              <a:rPr kumimoji="1" lang="ko-KR" altLang="en-US" dirty="0"/>
              <a:t>와 </a:t>
            </a:r>
            <a:r>
              <a:rPr kumimoji="1" lang="en-US" altLang="ko-KR" dirty="0"/>
              <a:t>far</a:t>
            </a:r>
            <a:r>
              <a:rPr kumimoji="1" lang="ko-KR" altLang="en-US" dirty="0"/>
              <a:t>는 카메라로부터 </a:t>
            </a:r>
            <a:r>
              <a:rPr kumimoji="1" lang="en-US" altLang="ko-KR" dirty="0"/>
              <a:t>near plane</a:t>
            </a:r>
            <a:r>
              <a:rPr kumimoji="1" lang="ko-KR" altLang="en-US" dirty="0"/>
              <a:t>과 </a:t>
            </a:r>
            <a:r>
              <a:rPr kumimoji="1" lang="en-US" altLang="ko-KR" dirty="0"/>
              <a:t>far plane</a:t>
            </a:r>
            <a:r>
              <a:rPr kumimoji="1" lang="ko-KR" altLang="en-US" dirty="0" err="1"/>
              <a:t>까지의</a:t>
            </a:r>
            <a:r>
              <a:rPr kumimoji="1" lang="ko-KR" altLang="en-US" dirty="0"/>
              <a:t> 거리 </a:t>
            </a:r>
            <a:endParaRPr lang="ko-Kore-KR" altLang="en-US" dirty="0"/>
          </a:p>
        </p:txBody>
      </p:sp>
    </p:spTree>
    <p:extLst>
      <p:ext uri="{BB962C8B-B14F-4D97-AF65-F5344CB8AC3E}">
        <p14:creationId xmlns:p14="http://schemas.microsoft.com/office/powerpoint/2010/main" val="207198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NDC (Canonical) Form?</a:t>
            </a:r>
            <a:endParaRPr lang="ko-KR" altLang="en-US" dirty="0"/>
          </a:p>
        </p:txBody>
      </p:sp>
      <p:sp>
        <p:nvSpPr>
          <p:cNvPr id="3" name="내용 개체 틀 2"/>
          <p:cNvSpPr>
            <a:spLocks noGrp="1"/>
          </p:cNvSpPr>
          <p:nvPr>
            <p:ph idx="1"/>
          </p:nvPr>
        </p:nvSpPr>
        <p:spPr>
          <a:xfrm>
            <a:off x="812800" y="997737"/>
            <a:ext cx="10419080" cy="884851"/>
          </a:xfrm>
        </p:spPr>
        <p:txBody>
          <a:bodyPr/>
          <a:lstStyle/>
          <a:p>
            <a:r>
              <a:rPr lang="en-US" altLang="ko-KR" dirty="0"/>
              <a:t>In/Out Testing for Clipping is much easier with NDC (canonical form). </a:t>
            </a:r>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14</a:t>
            </a:fld>
            <a:endParaRPr lang="ko-KR" altLang="en-US"/>
          </a:p>
        </p:txBody>
      </p:sp>
      <p:grpSp>
        <p:nvGrpSpPr>
          <p:cNvPr id="5" name="그룹 4">
            <a:extLst>
              <a:ext uri="{FF2B5EF4-FFF2-40B4-BE49-F238E27FC236}">
                <a16:creationId xmlns:a16="http://schemas.microsoft.com/office/drawing/2014/main" id="{D4A459AC-9C72-704D-AB9F-B138341F9DD6}"/>
              </a:ext>
            </a:extLst>
          </p:cNvPr>
          <p:cNvGrpSpPr/>
          <p:nvPr/>
        </p:nvGrpSpPr>
        <p:grpSpPr>
          <a:xfrm>
            <a:off x="1640657" y="1607136"/>
            <a:ext cx="3803349" cy="3890030"/>
            <a:chOff x="1645212" y="2049674"/>
            <a:chExt cx="3803349" cy="3890030"/>
          </a:xfrm>
        </p:grpSpPr>
        <p:cxnSp>
          <p:nvCxnSpPr>
            <p:cNvPr id="6" name="직선 연결선 5"/>
            <p:cNvCxnSpPr/>
            <p:nvPr/>
          </p:nvCxnSpPr>
          <p:spPr bwMode="auto">
            <a:xfrm flipV="1">
              <a:off x="1926515" y="2624304"/>
              <a:ext cx="2407024" cy="68580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8" name="직선 연결선 7"/>
            <p:cNvCxnSpPr/>
            <p:nvPr/>
          </p:nvCxnSpPr>
          <p:spPr bwMode="auto">
            <a:xfrm>
              <a:off x="1926515" y="3834540"/>
              <a:ext cx="2407024" cy="59167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0" name="타원 9"/>
            <p:cNvSpPr/>
            <p:nvPr/>
          </p:nvSpPr>
          <p:spPr bwMode="auto">
            <a:xfrm>
              <a:off x="3191618" y="2202518"/>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1" name="타원 10"/>
            <p:cNvSpPr/>
            <p:nvPr/>
          </p:nvSpPr>
          <p:spPr bwMode="auto">
            <a:xfrm>
              <a:off x="3459480" y="3377339"/>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2" name="TextBox 11"/>
            <p:cNvSpPr txBox="1"/>
            <p:nvPr/>
          </p:nvSpPr>
          <p:spPr>
            <a:xfrm>
              <a:off x="1645212" y="4708598"/>
              <a:ext cx="3803349" cy="1231106"/>
            </a:xfrm>
            <a:prstGeom prst="rect">
              <a:avLst/>
            </a:prstGeom>
            <a:noFill/>
          </p:spPr>
          <p:txBody>
            <a:bodyPr wrap="none" rtlCol="0">
              <a:spAutoFit/>
            </a:bodyPr>
            <a:lstStyle/>
            <a:p>
              <a:r>
                <a:rPr lang="en-US" altLang="ko-KR" sz="2000" b="1" dirty="0"/>
                <a:t>non-normalized space</a:t>
              </a:r>
            </a:p>
            <a:p>
              <a:r>
                <a:rPr lang="en-US" altLang="ko-KR" dirty="0"/>
                <a:t>point in/out test against </a:t>
              </a:r>
            </a:p>
            <a:p>
              <a:r>
                <a:rPr lang="en-US" altLang="ko-KR" dirty="0"/>
                <a:t>boundary planes (of view frustum)</a:t>
              </a:r>
            </a:p>
            <a:p>
              <a:endParaRPr lang="ko-KR" altLang="en-US" dirty="0"/>
            </a:p>
          </p:txBody>
        </p:sp>
        <p:sp>
          <p:nvSpPr>
            <p:cNvPr id="13" name="TextBox 12"/>
            <p:cNvSpPr txBox="1"/>
            <p:nvPr/>
          </p:nvSpPr>
          <p:spPr>
            <a:xfrm>
              <a:off x="3741868" y="3259909"/>
              <a:ext cx="373820" cy="369332"/>
            </a:xfrm>
            <a:prstGeom prst="rect">
              <a:avLst/>
            </a:prstGeom>
            <a:noFill/>
          </p:spPr>
          <p:txBody>
            <a:bodyPr wrap="none" rtlCol="0">
              <a:spAutoFit/>
            </a:bodyPr>
            <a:lstStyle/>
            <a:p>
              <a:r>
                <a:rPr lang="en-US" altLang="ko-KR" dirty="0"/>
                <a:t>in</a:t>
              </a:r>
              <a:endParaRPr lang="ko-KR" altLang="en-US" dirty="0"/>
            </a:p>
          </p:txBody>
        </p:sp>
        <p:sp>
          <p:nvSpPr>
            <p:cNvPr id="14" name="TextBox 13"/>
            <p:cNvSpPr txBox="1"/>
            <p:nvPr/>
          </p:nvSpPr>
          <p:spPr>
            <a:xfrm>
              <a:off x="3366430" y="2049674"/>
              <a:ext cx="535724" cy="369332"/>
            </a:xfrm>
            <a:prstGeom prst="rect">
              <a:avLst/>
            </a:prstGeom>
            <a:noFill/>
          </p:spPr>
          <p:txBody>
            <a:bodyPr wrap="none" rtlCol="0">
              <a:spAutoFit/>
            </a:bodyPr>
            <a:lstStyle/>
            <a:p>
              <a:r>
                <a:rPr lang="en-US" altLang="ko-KR" dirty="0"/>
                <a:t>out</a:t>
              </a:r>
              <a:endParaRPr lang="ko-KR" altLang="en-US" dirty="0"/>
            </a:p>
          </p:txBody>
        </p:sp>
      </p:grpSp>
      <p:grpSp>
        <p:nvGrpSpPr>
          <p:cNvPr id="7" name="그룹 6">
            <a:extLst>
              <a:ext uri="{FF2B5EF4-FFF2-40B4-BE49-F238E27FC236}">
                <a16:creationId xmlns:a16="http://schemas.microsoft.com/office/drawing/2014/main" id="{165BB180-6165-8E41-B381-FA23CDE8E953}"/>
              </a:ext>
            </a:extLst>
          </p:cNvPr>
          <p:cNvGrpSpPr/>
          <p:nvPr/>
        </p:nvGrpSpPr>
        <p:grpSpPr>
          <a:xfrm>
            <a:off x="6393167" y="1668203"/>
            <a:ext cx="3176242" cy="3608319"/>
            <a:chOff x="6397616" y="2054386"/>
            <a:chExt cx="3176242" cy="3608319"/>
          </a:xfrm>
        </p:grpSpPr>
        <p:cxnSp>
          <p:nvCxnSpPr>
            <p:cNvPr id="15" name="직선 연결선 14"/>
            <p:cNvCxnSpPr/>
            <p:nvPr/>
          </p:nvCxnSpPr>
          <p:spPr bwMode="auto">
            <a:xfrm flipV="1">
              <a:off x="6397616" y="2680675"/>
              <a:ext cx="2353329" cy="2655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6" name="직선 연결선 15"/>
            <p:cNvCxnSpPr/>
            <p:nvPr/>
          </p:nvCxnSpPr>
          <p:spPr bwMode="auto">
            <a:xfrm>
              <a:off x="6424510" y="4508012"/>
              <a:ext cx="2319759" cy="2150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23" name="TextBox 22"/>
            <p:cNvSpPr txBox="1"/>
            <p:nvPr/>
          </p:nvSpPr>
          <p:spPr>
            <a:xfrm>
              <a:off x="8892260" y="2532646"/>
              <a:ext cx="587020" cy="369332"/>
            </a:xfrm>
            <a:prstGeom prst="rect">
              <a:avLst/>
            </a:prstGeom>
            <a:noFill/>
          </p:spPr>
          <p:txBody>
            <a:bodyPr wrap="none" rtlCol="0">
              <a:spAutoFit/>
            </a:bodyPr>
            <a:lstStyle/>
            <a:p>
              <a:r>
                <a:rPr lang="en-US" altLang="ko-KR" dirty="0"/>
                <a:t>y=1</a:t>
              </a:r>
              <a:endParaRPr lang="ko-KR" altLang="en-US" dirty="0"/>
            </a:p>
          </p:txBody>
        </p:sp>
        <p:sp>
          <p:nvSpPr>
            <p:cNvPr id="24" name="TextBox 23"/>
            <p:cNvSpPr txBox="1"/>
            <p:nvPr/>
          </p:nvSpPr>
          <p:spPr>
            <a:xfrm>
              <a:off x="8892261" y="4344852"/>
              <a:ext cx="681597" cy="369332"/>
            </a:xfrm>
            <a:prstGeom prst="rect">
              <a:avLst/>
            </a:prstGeom>
            <a:noFill/>
          </p:spPr>
          <p:txBody>
            <a:bodyPr wrap="none" rtlCol="0">
              <a:spAutoFit/>
            </a:bodyPr>
            <a:lstStyle/>
            <a:p>
              <a:r>
                <a:rPr lang="en-US" altLang="ko-KR" dirty="0"/>
                <a:t>y=-1</a:t>
              </a:r>
              <a:endParaRPr lang="ko-KR" altLang="en-US" dirty="0"/>
            </a:p>
          </p:txBody>
        </p:sp>
        <p:sp>
          <p:nvSpPr>
            <p:cNvPr id="25" name="타원 24"/>
            <p:cNvSpPr/>
            <p:nvPr/>
          </p:nvSpPr>
          <p:spPr bwMode="auto">
            <a:xfrm>
              <a:off x="7486874" y="3464745"/>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26" name="TextBox 25"/>
            <p:cNvSpPr txBox="1"/>
            <p:nvPr/>
          </p:nvSpPr>
          <p:spPr>
            <a:xfrm>
              <a:off x="7769262" y="3347315"/>
              <a:ext cx="679994" cy="369332"/>
            </a:xfrm>
            <a:prstGeom prst="rect">
              <a:avLst/>
            </a:prstGeom>
            <a:noFill/>
          </p:spPr>
          <p:txBody>
            <a:bodyPr wrap="none" rtlCol="0">
              <a:spAutoFit/>
            </a:bodyPr>
            <a:lstStyle/>
            <a:p>
              <a:r>
                <a:rPr lang="en-US" altLang="ko-KR" dirty="0"/>
                <a:t>(x, y)</a:t>
              </a:r>
              <a:endParaRPr lang="ko-KR" altLang="en-US" dirty="0"/>
            </a:p>
          </p:txBody>
        </p:sp>
        <p:sp>
          <p:nvSpPr>
            <p:cNvPr id="27" name="타원 26"/>
            <p:cNvSpPr/>
            <p:nvPr/>
          </p:nvSpPr>
          <p:spPr bwMode="auto">
            <a:xfrm>
              <a:off x="7399468" y="2207230"/>
              <a:ext cx="174812" cy="174812"/>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28" name="TextBox 27"/>
            <p:cNvSpPr txBox="1"/>
            <p:nvPr/>
          </p:nvSpPr>
          <p:spPr>
            <a:xfrm>
              <a:off x="7574280" y="2054386"/>
              <a:ext cx="535724" cy="369332"/>
            </a:xfrm>
            <a:prstGeom prst="rect">
              <a:avLst/>
            </a:prstGeom>
            <a:noFill/>
          </p:spPr>
          <p:txBody>
            <a:bodyPr wrap="none" rtlCol="0">
              <a:spAutoFit/>
            </a:bodyPr>
            <a:lstStyle/>
            <a:p>
              <a:r>
                <a:rPr lang="en-US" altLang="ko-KR" dirty="0"/>
                <a:t>out</a:t>
              </a:r>
              <a:endParaRPr lang="ko-KR" altLang="en-US" dirty="0"/>
            </a:p>
          </p:txBody>
        </p:sp>
        <mc:AlternateContent xmlns:mc="http://schemas.openxmlformats.org/markup-compatibility/2006" xmlns:a14="http://schemas.microsoft.com/office/drawing/2010/main">
          <mc:Choice Requires="a14">
            <p:sp>
              <p:nvSpPr>
                <p:cNvPr id="29" name="TextBox 28"/>
                <p:cNvSpPr txBox="1"/>
                <p:nvPr/>
              </p:nvSpPr>
              <p:spPr>
                <a:xfrm>
                  <a:off x="6436657" y="4708598"/>
                  <a:ext cx="2314288" cy="954107"/>
                </a:xfrm>
                <a:prstGeom prst="rect">
                  <a:avLst/>
                </a:prstGeom>
                <a:noFill/>
              </p:spPr>
              <p:txBody>
                <a:bodyPr wrap="none" rtlCol="0">
                  <a:spAutoFit/>
                </a:bodyPr>
                <a:lstStyle/>
                <a:p>
                  <a:r>
                    <a:rPr lang="en-US" altLang="ko-KR" sz="2000" b="1" dirty="0"/>
                    <a:t>normalized space</a:t>
                  </a:r>
                </a:p>
                <a:p>
                  <a:pPr algn="ctr"/>
                  <a:r>
                    <a:rPr lang="en-US" altLang="ko-KR" dirty="0"/>
                    <a:t>“In” conditions:</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−1</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𝑥</m:t>
                        </m:r>
                        <m:r>
                          <a:rPr lang="en-US" altLang="ko-KR" i="1">
                            <a:latin typeface="Cambria Math" panose="02040503050406030204" pitchFamily="18" charset="0"/>
                            <a:ea typeface="Cambria Math" panose="02040503050406030204" pitchFamily="18" charset="0"/>
                          </a:rPr>
                          <m:t>, </m:t>
                        </m:r>
                        <m:r>
                          <a:rPr lang="en-US" altLang="ko-KR" i="1">
                            <a:latin typeface="Cambria Math" panose="02040503050406030204" pitchFamily="18" charset="0"/>
                            <a:ea typeface="Cambria Math" panose="02040503050406030204" pitchFamily="18" charset="0"/>
                          </a:rPr>
                          <m:t>𝑦</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𝑧</m:t>
                        </m:r>
                        <m:r>
                          <a:rPr lang="en-US" altLang="ko-KR" i="1">
                            <a:latin typeface="Cambria Math" panose="02040503050406030204" pitchFamily="18" charset="0"/>
                            <a:ea typeface="Cambria Math" panose="02040503050406030204" pitchFamily="18" charset="0"/>
                          </a:rPr>
                          <m:t> ≤1</m:t>
                        </m:r>
                      </m:oMath>
                    </m:oMathPara>
                  </a14:m>
                  <a:endParaRPr lang="en-US" altLang="ko-KR" dirty="0"/>
                </a:p>
              </p:txBody>
            </p:sp>
          </mc:Choice>
          <mc:Fallback xmlns="">
            <p:sp>
              <p:nvSpPr>
                <p:cNvPr id="29" name="TextBox 28"/>
                <p:cNvSpPr txBox="1">
                  <a:spLocks noRot="1" noChangeAspect="1" noMove="1" noResize="1" noEditPoints="1" noAdjustHandles="1" noChangeArrowheads="1" noChangeShapeType="1" noTextEdit="1"/>
                </p:cNvSpPr>
                <p:nvPr/>
              </p:nvSpPr>
              <p:spPr>
                <a:xfrm>
                  <a:off x="6436657" y="4708598"/>
                  <a:ext cx="2314288" cy="954107"/>
                </a:xfrm>
                <a:prstGeom prst="rect">
                  <a:avLst/>
                </a:prstGeom>
                <a:blipFill>
                  <a:blip r:embed="rId3"/>
                  <a:stretch>
                    <a:fillRect l="-2732" t="-2632" r="-1639" b="-5263"/>
                  </a:stretch>
                </a:blipFill>
              </p:spPr>
              <p:txBody>
                <a:bodyPr/>
                <a:lstStyle/>
                <a:p>
                  <a:r>
                    <a:rPr lang="ko-Kore-KR" altLang="en-US">
                      <a:noFill/>
                    </a:rPr>
                    <a:t> </a:t>
                  </a:r>
                </a:p>
              </p:txBody>
            </p:sp>
          </mc:Fallback>
        </mc:AlternateContent>
      </p:grpSp>
    </p:spTree>
    <p:extLst>
      <p:ext uri="{BB962C8B-B14F-4D97-AF65-F5344CB8AC3E}">
        <p14:creationId xmlns:p14="http://schemas.microsoft.com/office/powerpoint/2010/main" val="54648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a:blip r:embed="rId3"/>
          <a:stretch>
            <a:fillRect/>
          </a:stretch>
        </p:blipFill>
        <p:spPr>
          <a:xfrm>
            <a:off x="6096000" y="1668162"/>
            <a:ext cx="4248723" cy="4071020"/>
          </a:xfrm>
          <a:prstGeom prst="rect">
            <a:avLst/>
          </a:prstGeom>
        </p:spPr>
      </p:pic>
      <p:sp>
        <p:nvSpPr>
          <p:cNvPr id="2" name="제목 1"/>
          <p:cNvSpPr>
            <a:spLocks noGrp="1"/>
          </p:cNvSpPr>
          <p:nvPr>
            <p:ph type="title"/>
          </p:nvPr>
        </p:nvSpPr>
        <p:spPr/>
        <p:txBody>
          <a:bodyPr/>
          <a:lstStyle/>
          <a:p>
            <a:r>
              <a:rPr lang="en-US" altLang="ko-KR" dirty="0"/>
              <a:t>Viewport Transformation</a:t>
            </a:r>
            <a:endParaRPr lang="ko-KR" altLang="en-US" dirty="0"/>
          </a:p>
        </p:txBody>
      </p:sp>
      <p:sp>
        <p:nvSpPr>
          <p:cNvPr id="3" name="내용 개체 틀 2"/>
          <p:cNvSpPr>
            <a:spLocks noGrp="1"/>
          </p:cNvSpPr>
          <p:nvPr>
            <p:ph idx="1"/>
          </p:nvPr>
        </p:nvSpPr>
        <p:spPr>
          <a:xfrm>
            <a:off x="812800" y="1143000"/>
            <a:ext cx="9245600" cy="525162"/>
          </a:xfrm>
        </p:spPr>
        <p:txBody>
          <a:bodyPr/>
          <a:lstStyle/>
          <a:p>
            <a:r>
              <a:rPr lang="en-US" altLang="ko-KR" dirty="0"/>
              <a:t>Viewport: rectangular region of the window on the screen</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15</a:t>
            </a:fld>
            <a:endParaRPr lang="ko-KR" altLang="en-US"/>
          </a:p>
        </p:txBody>
      </p:sp>
      <p:sp>
        <p:nvSpPr>
          <p:cNvPr id="7" name="직사각형 6"/>
          <p:cNvSpPr/>
          <p:nvPr/>
        </p:nvSpPr>
        <p:spPr bwMode="auto">
          <a:xfrm>
            <a:off x="2753744" y="2341311"/>
            <a:ext cx="1804087" cy="1706017"/>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vert="horz" wrap="non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a:latin typeface="굴림" charset="-127"/>
              <a:ea typeface="굴림" charset="-127"/>
            </a:endParaRPr>
          </a:p>
        </p:txBody>
      </p:sp>
      <p:cxnSp>
        <p:nvCxnSpPr>
          <p:cNvPr id="9" name="직선 화살표 연결선 8"/>
          <p:cNvCxnSpPr/>
          <p:nvPr/>
        </p:nvCxnSpPr>
        <p:spPr bwMode="auto">
          <a:xfrm flipV="1">
            <a:off x="2179153" y="3201284"/>
            <a:ext cx="2953265" cy="12356"/>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10" name="직선 화살표 연결선 9"/>
          <p:cNvCxnSpPr/>
          <p:nvPr/>
        </p:nvCxnSpPr>
        <p:spPr bwMode="auto">
          <a:xfrm flipH="1" flipV="1">
            <a:off x="3655785" y="1876388"/>
            <a:ext cx="3336" cy="2649912"/>
          </a:xfrm>
          <a:prstGeom prst="straightConnector1">
            <a:avLst/>
          </a:prstGeom>
          <a:noFill/>
          <a:ln w="952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4" name="TextBox 13"/>
          <p:cNvSpPr txBox="1"/>
          <p:nvPr/>
        </p:nvSpPr>
        <p:spPr>
          <a:xfrm>
            <a:off x="3622861" y="1998265"/>
            <a:ext cx="311304" cy="369332"/>
          </a:xfrm>
          <a:prstGeom prst="rect">
            <a:avLst/>
          </a:prstGeom>
          <a:noFill/>
        </p:spPr>
        <p:txBody>
          <a:bodyPr wrap="none" rtlCol="0">
            <a:spAutoFit/>
          </a:bodyPr>
          <a:lstStyle/>
          <a:p>
            <a:r>
              <a:rPr lang="en-US" altLang="ko-KR" dirty="0"/>
              <a:t>1</a:t>
            </a:r>
            <a:endParaRPr lang="ko-KR" altLang="en-US" dirty="0"/>
          </a:p>
        </p:txBody>
      </p:sp>
      <p:sp>
        <p:nvSpPr>
          <p:cNvPr id="15" name="TextBox 14"/>
          <p:cNvSpPr txBox="1"/>
          <p:nvPr/>
        </p:nvSpPr>
        <p:spPr>
          <a:xfrm>
            <a:off x="2436208" y="3194318"/>
            <a:ext cx="405880" cy="369332"/>
          </a:xfrm>
          <a:prstGeom prst="rect">
            <a:avLst/>
          </a:prstGeom>
          <a:noFill/>
        </p:spPr>
        <p:txBody>
          <a:bodyPr wrap="none" rtlCol="0">
            <a:spAutoFit/>
          </a:bodyPr>
          <a:lstStyle/>
          <a:p>
            <a:r>
              <a:rPr lang="en-US" altLang="ko-KR" dirty="0"/>
              <a:t>-1</a:t>
            </a:r>
            <a:endParaRPr lang="ko-KR" altLang="en-US" dirty="0"/>
          </a:p>
        </p:txBody>
      </p:sp>
      <p:sp>
        <p:nvSpPr>
          <p:cNvPr id="16" name="TextBox 15"/>
          <p:cNvSpPr txBox="1"/>
          <p:nvPr/>
        </p:nvSpPr>
        <p:spPr>
          <a:xfrm>
            <a:off x="3624860" y="4037666"/>
            <a:ext cx="405880" cy="369332"/>
          </a:xfrm>
          <a:prstGeom prst="rect">
            <a:avLst/>
          </a:prstGeom>
          <a:noFill/>
        </p:spPr>
        <p:txBody>
          <a:bodyPr wrap="none" rtlCol="0">
            <a:spAutoFit/>
          </a:bodyPr>
          <a:lstStyle/>
          <a:p>
            <a:r>
              <a:rPr lang="en-US" altLang="ko-KR" dirty="0"/>
              <a:t>-1</a:t>
            </a:r>
            <a:endParaRPr lang="ko-KR" altLang="en-US" dirty="0"/>
          </a:p>
        </p:txBody>
      </p:sp>
      <p:sp>
        <p:nvSpPr>
          <p:cNvPr id="17" name="TextBox 16"/>
          <p:cNvSpPr txBox="1"/>
          <p:nvPr/>
        </p:nvSpPr>
        <p:spPr>
          <a:xfrm>
            <a:off x="4553637" y="3194318"/>
            <a:ext cx="311304" cy="369332"/>
          </a:xfrm>
          <a:prstGeom prst="rect">
            <a:avLst/>
          </a:prstGeom>
          <a:noFill/>
        </p:spPr>
        <p:txBody>
          <a:bodyPr wrap="none" rtlCol="0">
            <a:spAutoFit/>
          </a:bodyPr>
          <a:lstStyle/>
          <a:p>
            <a:r>
              <a:rPr lang="en-US" altLang="ko-KR" dirty="0"/>
              <a:t>1</a:t>
            </a:r>
            <a:endParaRPr lang="ko-KR" altLang="en-US" dirty="0"/>
          </a:p>
        </p:txBody>
      </p:sp>
      <p:sp>
        <p:nvSpPr>
          <p:cNvPr id="21" name="직사각형 20"/>
          <p:cNvSpPr/>
          <p:nvPr/>
        </p:nvSpPr>
        <p:spPr bwMode="auto">
          <a:xfrm>
            <a:off x="6929392" y="2355596"/>
            <a:ext cx="2042232" cy="139501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r>
              <a:rPr kumimoji="1" lang="en-US" altLang="ko-KR" sz="2000" b="1" dirty="0">
                <a:ea typeface="굴림" charset="-127"/>
              </a:rPr>
              <a:t>Viewport</a:t>
            </a:r>
            <a:endParaRPr kumimoji="1" lang="ko-KR" altLang="en-US" sz="2000" b="1" dirty="0">
              <a:ea typeface="굴림" charset="-127"/>
            </a:endParaRPr>
          </a:p>
        </p:txBody>
      </p:sp>
      <mc:AlternateContent xmlns:mc="http://schemas.openxmlformats.org/markup-compatibility/2006" xmlns:a14="http://schemas.microsoft.com/office/drawing/2010/main">
        <mc:Choice Requires="a14">
          <p:sp>
            <p:nvSpPr>
              <p:cNvPr id="26" name="TextBox 25"/>
              <p:cNvSpPr txBox="1"/>
              <p:nvPr/>
            </p:nvSpPr>
            <p:spPr>
              <a:xfrm>
                <a:off x="8732312" y="1986264"/>
                <a:ext cx="1004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charset="0"/>
                        </a:rPr>
                        <m:t>(</m:t>
                      </m:r>
                      <m:sSub>
                        <m:sSubPr>
                          <m:ctrlPr>
                            <a:rPr lang="en-US" altLang="ko-KR" i="1" dirty="0">
                              <a:latin typeface="Cambria Math" panose="02040503050406030204" pitchFamily="18" charset="0"/>
                            </a:rPr>
                          </m:ctrlPr>
                        </m:sSubPr>
                        <m:e>
                          <m:r>
                            <a:rPr lang="en-US" altLang="ko-KR" i="1" dirty="0">
                              <a:latin typeface="Cambria Math" charset="0"/>
                            </a:rPr>
                            <m:t>𝑥</m:t>
                          </m:r>
                        </m:e>
                        <m:sub>
                          <m:r>
                            <a:rPr lang="en-US" altLang="ko-KR" i="1" dirty="0">
                              <a:latin typeface="Cambria Math" charset="0"/>
                            </a:rPr>
                            <m:t>2</m:t>
                          </m:r>
                        </m:sub>
                      </m:sSub>
                      <m:r>
                        <a:rPr lang="en-US" altLang="ko-KR" i="1" dirty="0">
                          <a:latin typeface="Cambria Math" charset="0"/>
                        </a:rPr>
                        <m:t>, </m:t>
                      </m:r>
                      <m:sSub>
                        <m:sSubPr>
                          <m:ctrlPr>
                            <a:rPr lang="en-US" altLang="ko-KR" i="1" dirty="0">
                              <a:latin typeface="Cambria Math" panose="02040503050406030204" pitchFamily="18" charset="0"/>
                            </a:rPr>
                          </m:ctrlPr>
                        </m:sSubPr>
                        <m:e>
                          <m:r>
                            <a:rPr lang="en-US" altLang="ko-KR" i="1" dirty="0">
                              <a:latin typeface="Cambria Math" charset="0"/>
                            </a:rPr>
                            <m:t>𝑦</m:t>
                          </m:r>
                        </m:e>
                        <m:sub>
                          <m:r>
                            <a:rPr lang="en-US" altLang="ko-KR" i="1" dirty="0">
                              <a:latin typeface="Cambria Math" charset="0"/>
                            </a:rPr>
                            <m:t>2</m:t>
                          </m:r>
                        </m:sub>
                      </m:sSub>
                      <m:r>
                        <a:rPr lang="en-US" altLang="ko-KR" i="1" dirty="0">
                          <a:latin typeface="Cambria Math" charset="0"/>
                        </a:rPr>
                        <m:t>)</m:t>
                      </m:r>
                    </m:oMath>
                  </m:oMathPara>
                </a14:m>
                <a:endParaRPr lang="ko-KR"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8732312" y="1986264"/>
                <a:ext cx="1004056" cy="369332"/>
              </a:xfrm>
              <a:prstGeom prst="rect">
                <a:avLst/>
              </a:prstGeom>
              <a:blipFill>
                <a:blip r:embed="rId4"/>
                <a:stretch>
                  <a:fillRect b="-16667"/>
                </a:stretch>
              </a:blipFill>
            </p:spPr>
            <p:txBody>
              <a:bodyPr/>
              <a:lstStyle/>
              <a:p>
                <a:r>
                  <a:rPr lang="ko-KR" altLang="en-US">
                    <a:noFill/>
                  </a:rPr>
                  <a:t> </a:t>
                </a:r>
              </a:p>
            </p:txBody>
          </p:sp>
        </mc:Fallback>
      </mc:AlternateContent>
      <p:sp>
        <p:nvSpPr>
          <p:cNvPr id="27" name="아래로 구부러진 화살표 26"/>
          <p:cNvSpPr/>
          <p:nvPr/>
        </p:nvSpPr>
        <p:spPr bwMode="auto">
          <a:xfrm>
            <a:off x="4709289" y="1638639"/>
            <a:ext cx="2671547" cy="874292"/>
          </a:xfrm>
          <a:prstGeom prst="curvedDownArrow">
            <a:avLst/>
          </a:prstGeom>
          <a:solidFill>
            <a:srgbClr val="FFC000"/>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3600" tIns="46800" rIns="93600" bIns="46800" numCol="1" spcCol="0" rtlCol="0" fromWordArt="0" anchor="ctr" anchorCtr="0" forceAA="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mc:AlternateContent xmlns:mc="http://schemas.openxmlformats.org/markup-compatibility/2006" xmlns:a14="http://schemas.microsoft.com/office/drawing/2010/main">
        <mc:Choice Requires="a14">
          <p:sp>
            <p:nvSpPr>
              <p:cNvPr id="18" name="TextBox 25"/>
              <p:cNvSpPr txBox="1"/>
              <p:nvPr/>
            </p:nvSpPr>
            <p:spPr>
              <a:xfrm>
                <a:off x="6451159" y="3718371"/>
                <a:ext cx="9934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charset="0"/>
                        </a:rPr>
                        <m:t>(</m:t>
                      </m:r>
                      <m:sSub>
                        <m:sSubPr>
                          <m:ctrlPr>
                            <a:rPr lang="en-US" altLang="ko-KR" i="1" dirty="0">
                              <a:latin typeface="Cambria Math" panose="02040503050406030204" pitchFamily="18" charset="0"/>
                            </a:rPr>
                          </m:ctrlPr>
                        </m:sSubPr>
                        <m:e>
                          <m:r>
                            <a:rPr lang="en-US" altLang="ko-KR" i="1" dirty="0">
                              <a:latin typeface="Cambria Math" charset="0"/>
                            </a:rPr>
                            <m:t>𝑥</m:t>
                          </m:r>
                        </m:e>
                        <m:sub>
                          <m:r>
                            <a:rPr lang="en-US" altLang="ko-KR" i="1" dirty="0">
                              <a:latin typeface="Cambria Math" charset="0"/>
                            </a:rPr>
                            <m:t>1</m:t>
                          </m:r>
                        </m:sub>
                      </m:sSub>
                      <m:r>
                        <a:rPr lang="en-US" altLang="ko-KR" i="1" dirty="0">
                          <a:latin typeface="Cambria Math" charset="0"/>
                        </a:rPr>
                        <m:t>, </m:t>
                      </m:r>
                      <m:sSub>
                        <m:sSubPr>
                          <m:ctrlPr>
                            <a:rPr lang="en-US" altLang="ko-KR" i="1" dirty="0">
                              <a:latin typeface="Cambria Math" panose="02040503050406030204" pitchFamily="18" charset="0"/>
                            </a:rPr>
                          </m:ctrlPr>
                        </m:sSubPr>
                        <m:e>
                          <m:r>
                            <a:rPr lang="en-US" altLang="ko-KR" i="1" dirty="0">
                              <a:latin typeface="Cambria Math" charset="0"/>
                            </a:rPr>
                            <m:t>𝑦</m:t>
                          </m:r>
                        </m:e>
                        <m:sub>
                          <m:r>
                            <a:rPr lang="en-US" altLang="ko-KR" i="1" dirty="0">
                              <a:latin typeface="Cambria Math" charset="0"/>
                            </a:rPr>
                            <m:t>1</m:t>
                          </m:r>
                        </m:sub>
                      </m:sSub>
                      <m:r>
                        <a:rPr lang="en-US" altLang="ko-KR" i="1" dirty="0">
                          <a:latin typeface="Cambria Math" charset="0"/>
                        </a:rPr>
                        <m:t>)</m:t>
                      </m:r>
                    </m:oMath>
                  </m:oMathPara>
                </a14:m>
                <a:endParaRPr lang="ko-KR" altLang="en-US" dirty="0"/>
              </a:p>
            </p:txBody>
          </p:sp>
        </mc:Choice>
        <mc:Fallback xmlns="">
          <p:sp>
            <p:nvSpPr>
              <p:cNvPr id="18" name="TextBox 25"/>
              <p:cNvSpPr txBox="1">
                <a:spLocks noRot="1" noChangeAspect="1" noMove="1" noResize="1" noEditPoints="1" noAdjustHandles="1" noChangeArrowheads="1" noChangeShapeType="1" noTextEdit="1"/>
              </p:cNvSpPr>
              <p:nvPr/>
            </p:nvSpPr>
            <p:spPr>
              <a:xfrm>
                <a:off x="6451159" y="3718371"/>
                <a:ext cx="993413" cy="369332"/>
              </a:xfrm>
              <a:prstGeom prst="rect">
                <a:avLst/>
              </a:prstGeom>
              <a:blipFill>
                <a:blip r:embed="rId5"/>
                <a:stretch>
                  <a:fillRect b="-1612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6336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Viewport Transformation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lang="en-US" altLang="ko-KR" dirty="0">
                    <a:latin typeface="+mn-lt"/>
                  </a:rPr>
                  <a:t>From NDC</a:t>
                </a:r>
                <a14:m>
                  <m:oMath xmlns:m="http://schemas.openxmlformats.org/officeDocument/2006/math">
                    <m:r>
                      <a:rPr lang="en-US" altLang="ko-KR" b="0" i="0" smtClean="0">
                        <a:latin typeface="Cambria Math" panose="02040503050406030204" pitchFamily="18" charset="0"/>
                      </a:rPr>
                      <m:t> </m:t>
                    </m:r>
                    <m:r>
                      <a:rPr lang="en-US" altLang="ko-KR" b="0" i="1" smtClean="0">
                        <a:latin typeface="Cambria Math" charset="0"/>
                      </a:rPr>
                      <m:t>(</m:t>
                    </m:r>
                    <m:r>
                      <a:rPr lang="en-US" altLang="ko-KR" b="0" i="1" smtClean="0">
                        <a:latin typeface="Cambria Math" charset="0"/>
                      </a:rPr>
                      <m:t>𝑋</m:t>
                    </m:r>
                    <m:r>
                      <a:rPr lang="en-US" altLang="ko-KR" b="0" i="1" smtClean="0">
                        <a:latin typeface="Cambria Math" charset="0"/>
                      </a:rPr>
                      <m:t>,</m:t>
                    </m:r>
                    <m:r>
                      <a:rPr lang="en-US" altLang="ko-KR" b="0" i="1" smtClean="0">
                        <a:latin typeface="Cambria Math" charset="0"/>
                      </a:rPr>
                      <m:t>𝑌</m:t>
                    </m:r>
                    <m:r>
                      <a:rPr lang="en-US" altLang="ko-KR" b="0" i="1" smtClean="0">
                        <a:latin typeface="Cambria Math" charset="0"/>
                      </a:rPr>
                      <m:t>)</m:t>
                    </m:r>
                  </m:oMath>
                </a14:m>
                <a:r>
                  <a:rPr lang="en-US" altLang="ko-KR" dirty="0">
                    <a:latin typeface="+mn-lt"/>
                  </a:rPr>
                  <a:t> to screen coordinates </a:t>
                </a:r>
                <a14:m>
                  <m:oMath xmlns:m="http://schemas.openxmlformats.org/officeDocument/2006/math">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𝑉</m:t>
                        </m:r>
                      </m:e>
                      <m:sub>
                        <m:r>
                          <a:rPr lang="en-US" altLang="ko-KR" b="0" i="1" smtClean="0">
                            <a:latin typeface="Cambria Math" charset="0"/>
                          </a:rPr>
                          <m:t>𝑥</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𝑉</m:t>
                        </m:r>
                      </m:e>
                      <m:sub>
                        <m:r>
                          <a:rPr lang="en-US" altLang="ko-KR" b="0" i="1" smtClean="0">
                            <a:latin typeface="Cambria Math" charset="0"/>
                          </a:rPr>
                          <m:t>𝑦</m:t>
                        </m:r>
                      </m:sub>
                    </m:sSub>
                    <m:r>
                      <a:rPr lang="en-US" altLang="ko-KR" b="0" i="1" smtClean="0">
                        <a:latin typeface="Cambria Math" charset="0"/>
                      </a:rPr>
                      <m:t>)</m:t>
                    </m:r>
                  </m:oMath>
                </a14:m>
                <a:endParaRPr lang="en-US" altLang="ko-KR" dirty="0">
                  <a:latin typeface="+mn-lt"/>
                </a:endParaRPr>
              </a:p>
              <a:p>
                <a14:m>
                  <m:oMath xmlns:m="http://schemas.openxmlformats.org/officeDocument/2006/math">
                    <m:sSub>
                      <m:sSubPr>
                        <m:ctrlPr>
                          <a:rPr lang="en-US" altLang="ko-KR" b="0" i="1" dirty="0" smtClean="0">
                            <a:latin typeface="Cambria Math" panose="02040503050406030204" pitchFamily="18" charset="0"/>
                          </a:rPr>
                        </m:ctrlPr>
                      </m:sSubPr>
                      <m:e>
                        <m:r>
                          <a:rPr lang="en-US" altLang="ko-KR" i="1" dirty="0" smtClean="0">
                            <a:latin typeface="Cambria Math" charset="0"/>
                          </a:rPr>
                          <m:t>𝑉</m:t>
                        </m:r>
                      </m:e>
                      <m:sub>
                        <m:r>
                          <a:rPr lang="en-US" altLang="ko-KR" i="1" dirty="0" smtClean="0">
                            <a:latin typeface="Cambria Math" charset="0"/>
                          </a:rPr>
                          <m:t>𝑥</m:t>
                        </m:r>
                      </m:sub>
                    </m:sSub>
                    <m:r>
                      <a:rPr lang="en-US" altLang="ko-KR" i="1" dirty="0">
                        <a:latin typeface="Cambria Math" charset="0"/>
                      </a:rPr>
                      <m:t> = </m:t>
                    </m:r>
                    <m:d>
                      <m:dPr>
                        <m:ctrlPr>
                          <a:rPr lang="en-US" altLang="ko-KR" b="0" i="1" dirty="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2</m:t>
                            </m:r>
                          </m:sub>
                        </m:sSub>
                        <m:r>
                          <a:rPr lang="en-US" altLang="ko-KR" b="0" i="1" dirty="0" smtClean="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1</m:t>
                            </m:r>
                          </m:sub>
                        </m:sSub>
                      </m:e>
                    </m:d>
                    <m:f>
                      <m:fPr>
                        <m:ctrlPr>
                          <a:rPr lang="en-US" altLang="ko-KR" b="0" i="1" dirty="0" smtClean="0">
                            <a:latin typeface="Cambria Math" panose="02040503050406030204" pitchFamily="18" charset="0"/>
                          </a:rPr>
                        </m:ctrlPr>
                      </m:fPr>
                      <m:num>
                        <m:d>
                          <m:dPr>
                            <m:ctrlPr>
                              <a:rPr lang="en-US" altLang="ko-KR" i="1" dirty="0">
                                <a:latin typeface="Cambria Math" panose="02040503050406030204" pitchFamily="18" charset="0"/>
                              </a:rPr>
                            </m:ctrlPr>
                          </m:dPr>
                          <m:e>
                            <m:r>
                              <a:rPr lang="en-US" altLang="ko-KR" i="1" dirty="0">
                                <a:latin typeface="Cambria Math" charset="0"/>
                              </a:rPr>
                              <m:t>𝑋</m:t>
                            </m:r>
                            <m:r>
                              <a:rPr lang="en-US" altLang="ko-KR" i="1" dirty="0">
                                <a:latin typeface="Cambria Math" charset="0"/>
                              </a:rPr>
                              <m:t> + 1</m:t>
                            </m:r>
                          </m:e>
                        </m:d>
                      </m:num>
                      <m:den>
                        <m:r>
                          <a:rPr lang="en-US" altLang="ko-KR" b="0" i="1" dirty="0" smtClean="0">
                            <a:latin typeface="Cambria Math" charset="0"/>
                          </a:rPr>
                          <m:t>2</m:t>
                        </m:r>
                      </m:den>
                    </m:f>
                    <m:r>
                      <a:rPr lang="en-US" altLang="ko-KR" i="1" dirty="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𝑥</m:t>
                        </m:r>
                      </m:e>
                      <m:sub>
                        <m:r>
                          <a:rPr lang="en-US" altLang="ko-KR" b="0" i="1" dirty="0" smtClean="0">
                            <a:latin typeface="Cambria Math" charset="0"/>
                          </a:rPr>
                          <m:t>1</m:t>
                        </m:r>
                      </m:sub>
                    </m:sSub>
                  </m:oMath>
                </a14:m>
                <a:endParaRPr lang="en-US" altLang="ko-KR" b="0" dirty="0"/>
              </a:p>
              <a:p>
                <a14:m>
                  <m:oMath xmlns:m="http://schemas.openxmlformats.org/officeDocument/2006/math">
                    <m:sSub>
                      <m:sSubPr>
                        <m:ctrlPr>
                          <a:rPr lang="en-US" altLang="ko-KR" i="1" dirty="0">
                            <a:latin typeface="Cambria Math" panose="02040503050406030204" pitchFamily="18" charset="0"/>
                          </a:rPr>
                        </m:ctrlPr>
                      </m:sSubPr>
                      <m:e>
                        <m:r>
                          <a:rPr lang="en-US" altLang="ko-KR" i="1" dirty="0">
                            <a:latin typeface="Cambria Math" charset="0"/>
                          </a:rPr>
                          <m:t>𝑉</m:t>
                        </m:r>
                      </m:e>
                      <m:sub>
                        <m:r>
                          <a:rPr lang="en-US" altLang="ko-KR" b="0" i="1" dirty="0" smtClean="0">
                            <a:latin typeface="Cambria Math" charset="0"/>
                          </a:rPr>
                          <m:t>𝑦</m:t>
                        </m:r>
                      </m:sub>
                    </m:sSub>
                    <m:r>
                      <a:rPr lang="en-US" altLang="ko-KR" i="1" dirty="0">
                        <a:latin typeface="Cambria Math" charset="0"/>
                      </a:rPr>
                      <m:t> = </m:t>
                    </m:r>
                    <m:d>
                      <m:dPr>
                        <m:ctrlPr>
                          <a:rPr lang="en-US" altLang="ko-KR" i="1" dirty="0">
                            <a:latin typeface="Cambria Math" panose="02040503050406030204" pitchFamily="18" charset="0"/>
                          </a:rPr>
                        </m:ctrlPr>
                      </m:dPr>
                      <m:e>
                        <m:sSub>
                          <m:sSubPr>
                            <m:ctrlPr>
                              <a:rPr lang="en-US" altLang="ko-KR" b="0" i="1" dirty="0" smtClean="0">
                                <a:latin typeface="Cambria Math" panose="02040503050406030204" pitchFamily="18" charset="0"/>
                              </a:rPr>
                            </m:ctrlPr>
                          </m:sSubPr>
                          <m:e>
                            <m:r>
                              <a:rPr lang="en-US" altLang="ko-KR" b="0" i="1" dirty="0" smtClean="0">
                                <a:latin typeface="Cambria Math" charset="0"/>
                              </a:rPr>
                              <m:t>𝑦</m:t>
                            </m:r>
                          </m:e>
                          <m:sub>
                            <m:r>
                              <a:rPr lang="en-US" altLang="ko-KR" b="0" i="1" dirty="0" smtClean="0">
                                <a:latin typeface="Cambria Math" charset="0"/>
                              </a:rPr>
                              <m:t>2</m:t>
                            </m:r>
                          </m:sub>
                        </m:sSub>
                        <m:r>
                          <a:rPr lang="en-US" altLang="ko-KR" b="0" i="1" dirty="0" smtClean="0">
                            <a:latin typeface="Cambria Math" charset="0"/>
                          </a:rPr>
                          <m:t>−</m:t>
                        </m:r>
                        <m:sSub>
                          <m:sSubPr>
                            <m:ctrlPr>
                              <a:rPr lang="en-US" altLang="ko-KR" b="0" i="1" dirty="0" smtClean="0">
                                <a:latin typeface="Cambria Math" panose="02040503050406030204" pitchFamily="18" charset="0"/>
                              </a:rPr>
                            </m:ctrlPr>
                          </m:sSubPr>
                          <m:e>
                            <m:r>
                              <a:rPr lang="en-US" altLang="ko-KR" b="0" i="1" dirty="0" smtClean="0">
                                <a:latin typeface="Cambria Math" charset="0"/>
                              </a:rPr>
                              <m:t>𝑦</m:t>
                            </m:r>
                          </m:e>
                          <m:sub>
                            <m:r>
                              <a:rPr lang="en-US" altLang="ko-KR" b="0" i="1" dirty="0" smtClean="0">
                                <a:latin typeface="Cambria Math" charset="0"/>
                              </a:rPr>
                              <m:t>1</m:t>
                            </m:r>
                          </m:sub>
                        </m:sSub>
                      </m:e>
                    </m:d>
                    <m:f>
                      <m:fPr>
                        <m:ctrlPr>
                          <a:rPr lang="en-US" altLang="ko-KR" b="0" i="1" dirty="0" smtClean="0">
                            <a:latin typeface="Cambria Math" panose="02040503050406030204" pitchFamily="18" charset="0"/>
                          </a:rPr>
                        </m:ctrlPr>
                      </m:fPr>
                      <m:num>
                        <m:d>
                          <m:dPr>
                            <m:ctrlPr>
                              <a:rPr lang="en-US" altLang="ko-KR" i="1" dirty="0">
                                <a:latin typeface="Cambria Math" panose="02040503050406030204" pitchFamily="18" charset="0"/>
                              </a:rPr>
                            </m:ctrlPr>
                          </m:dPr>
                          <m:e>
                            <m:r>
                              <a:rPr lang="en-US" altLang="ko-KR" b="0" i="1" dirty="0" smtClean="0">
                                <a:latin typeface="Cambria Math" charset="0"/>
                              </a:rPr>
                              <m:t>𝑌</m:t>
                            </m:r>
                            <m:r>
                              <a:rPr lang="en-US" altLang="ko-KR" i="1" dirty="0">
                                <a:latin typeface="Cambria Math" charset="0"/>
                              </a:rPr>
                              <m:t> + 1</m:t>
                            </m:r>
                          </m:e>
                        </m:d>
                      </m:num>
                      <m:den>
                        <m:r>
                          <a:rPr lang="en-US" altLang="ko-KR" b="0" i="1" dirty="0" smtClean="0">
                            <a:latin typeface="Cambria Math" charset="0"/>
                          </a:rPr>
                          <m:t>2</m:t>
                        </m:r>
                      </m:den>
                    </m:f>
                    <m:r>
                      <a:rPr lang="en-US" altLang="ko-KR" i="1" dirty="0">
                        <a:latin typeface="Cambria Math" charset="0"/>
                      </a:rPr>
                      <m:t>+</m:t>
                    </m:r>
                    <m:sSub>
                      <m:sSubPr>
                        <m:ctrlPr>
                          <a:rPr lang="en-US" altLang="ko-KR" i="1" dirty="0">
                            <a:latin typeface="Cambria Math" panose="02040503050406030204" pitchFamily="18" charset="0"/>
                          </a:rPr>
                        </m:ctrlPr>
                      </m:sSubPr>
                      <m:e>
                        <m:r>
                          <a:rPr lang="en-US" altLang="ko-KR" b="0" i="1" dirty="0" smtClean="0">
                            <a:latin typeface="Cambria Math" charset="0"/>
                          </a:rPr>
                          <m:t>𝑦</m:t>
                        </m:r>
                      </m:e>
                      <m:sub>
                        <m:r>
                          <a:rPr lang="en-US" altLang="ko-KR" i="1" dirty="0">
                            <a:latin typeface="Cambria Math" charset="0"/>
                          </a:rPr>
                          <m:t>1</m:t>
                        </m:r>
                      </m:sub>
                    </m:sSub>
                  </m:oMath>
                </a14:m>
                <a:endParaRPr lang="en-US" altLang="ko-KR" b="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a:blip r:embed="rId3"/>
                <a:stretch>
                  <a:fillRect l="-460" t="-964"/>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16</a:t>
            </a:fld>
            <a:endParaRPr lang="ko-KR" altLang="en-US"/>
          </a:p>
        </p:txBody>
      </p:sp>
    </p:spTree>
    <p:extLst>
      <p:ext uri="{BB962C8B-B14F-4D97-AF65-F5344CB8AC3E}">
        <p14:creationId xmlns:p14="http://schemas.microsoft.com/office/powerpoint/2010/main" val="3871666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734839"/>
            <a:ext cx="10363200" cy="1470025"/>
          </a:xfrm>
        </p:spPr>
        <p:txBody>
          <a:bodyPr/>
          <a:lstStyle/>
          <a:p>
            <a:r>
              <a:rPr kumimoji="1" lang="en-US" altLang="ko-KR" dirty="0"/>
              <a:t>Program 11_CameraFP</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17</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282727" y="2227163"/>
            <a:ext cx="5994873" cy="369331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dirty="0"/>
              <a:t>3D cube at origin with perspective projection</a:t>
            </a:r>
          </a:p>
          <a:p>
            <a:pPr marL="285750" indent="-285750">
              <a:buFont typeface="Arial" panose="020B0604020202020204" pitchFamily="34" charset="0"/>
              <a:buChar char="•"/>
            </a:pPr>
            <a:r>
              <a:rPr kumimoji="1" lang="en-US" altLang="ko-KR" dirty="0"/>
              <a:t>Pointer lock</a:t>
            </a:r>
          </a:p>
          <a:p>
            <a:pPr marL="742950" lvl="1" indent="-285750">
              <a:buFont typeface="Arial" panose="020B0604020202020204" pitchFamily="34" charset="0"/>
              <a:buChar char="•"/>
            </a:pPr>
            <a:r>
              <a:rPr kumimoji="1" lang="en-US" altLang="ko-KR" dirty="0"/>
              <a:t>Click the canvas to lock the pointer</a:t>
            </a:r>
          </a:p>
          <a:p>
            <a:pPr marL="742950" lvl="1" indent="-285750">
              <a:buFont typeface="Arial" panose="020B0604020202020204" pitchFamily="34" charset="0"/>
              <a:buChar char="•"/>
            </a:pPr>
            <a:r>
              <a:rPr kumimoji="1" lang="en-US" altLang="ko-KR" dirty="0"/>
              <a:t>Use the keyboard and mouse to move the camera (see below)</a:t>
            </a:r>
          </a:p>
          <a:p>
            <a:pPr marL="742950" lvl="1" indent="-285750">
              <a:buFont typeface="Arial" panose="020B0604020202020204" pitchFamily="34" charset="0"/>
              <a:buChar char="•"/>
            </a:pPr>
            <a:r>
              <a:rPr kumimoji="1" lang="en-US" altLang="ko-KR" dirty="0"/>
              <a:t>Escape key to unlock the pointer</a:t>
            </a:r>
          </a:p>
          <a:p>
            <a:pPr marL="285750" indent="-285750">
              <a:buFont typeface="Arial" panose="020B0604020202020204" pitchFamily="34" charset="0"/>
              <a:buChar char="•"/>
            </a:pPr>
            <a:r>
              <a:rPr kumimoji="1" lang="en-US" altLang="ko-KR" dirty="0"/>
              <a:t>View transformation</a:t>
            </a:r>
          </a:p>
          <a:p>
            <a:pPr marL="742950" lvl="1" indent="-285750">
              <a:buFont typeface="Arial" panose="020B0604020202020204" pitchFamily="34" charset="0"/>
              <a:buChar char="•"/>
            </a:pPr>
            <a:r>
              <a:rPr kumimoji="1" lang="en-US" altLang="ko-KR" dirty="0"/>
              <a:t>w, a, s, d keys: move the camera forward, left, backward, and right</a:t>
            </a:r>
          </a:p>
          <a:p>
            <a:pPr marL="742950" lvl="1" indent="-285750">
              <a:buFont typeface="Arial" panose="020B0604020202020204" pitchFamily="34" charset="0"/>
              <a:buChar char="•"/>
            </a:pPr>
            <a:r>
              <a:rPr kumimoji="1" lang="en-US" altLang="ko-KR" dirty="0"/>
              <a:t>mouse horizontal movement: rotate the camera around the y-axis (yaw)</a:t>
            </a:r>
          </a:p>
          <a:p>
            <a:pPr marL="742950" lvl="1" indent="-285750">
              <a:buFont typeface="Arial" panose="020B0604020202020204" pitchFamily="34" charset="0"/>
              <a:buChar char="•"/>
            </a:pPr>
            <a:r>
              <a:rPr kumimoji="1" lang="en-US" altLang="ko-KR" dirty="0"/>
              <a:t>mouse vertical movement: rotate the camera around the x-axis (pitch)</a:t>
            </a:r>
          </a:p>
        </p:txBody>
      </p:sp>
      <p:pic>
        <p:nvPicPr>
          <p:cNvPr id="2" name="그림 1">
            <a:extLst>
              <a:ext uri="{FF2B5EF4-FFF2-40B4-BE49-F238E27FC236}">
                <a16:creationId xmlns:a16="http://schemas.microsoft.com/office/drawing/2014/main" id="{63642A2A-00B4-37CB-822D-6E81863D5145}"/>
              </a:ext>
            </a:extLst>
          </p:cNvPr>
          <p:cNvPicPr>
            <a:picLocks noChangeAspect="1"/>
          </p:cNvPicPr>
          <p:nvPr/>
        </p:nvPicPr>
        <p:blipFill>
          <a:blip r:embed="rId3"/>
          <a:stretch>
            <a:fillRect/>
          </a:stretch>
        </p:blipFill>
        <p:spPr>
          <a:xfrm>
            <a:off x="1251725" y="2222574"/>
            <a:ext cx="3764155" cy="3780568"/>
          </a:xfrm>
          <a:prstGeom prst="rect">
            <a:avLst/>
          </a:prstGeom>
        </p:spPr>
      </p:pic>
    </p:spTree>
    <p:extLst>
      <p:ext uri="{BB962C8B-B14F-4D97-AF65-F5344CB8AC3E}">
        <p14:creationId xmlns:p14="http://schemas.microsoft.com/office/powerpoint/2010/main" val="201072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id="{3F1A3F85-5A3D-0E92-E221-9C2BB4546570}"/>
              </a:ext>
            </a:extLst>
          </p:cNvPr>
          <p:cNvGrpSpPr/>
          <p:nvPr/>
        </p:nvGrpSpPr>
        <p:grpSpPr>
          <a:xfrm>
            <a:off x="6528047" y="3198096"/>
            <a:ext cx="4108991" cy="2733929"/>
            <a:chOff x="6528047" y="3198096"/>
            <a:chExt cx="4108991" cy="2733929"/>
          </a:xfrm>
        </p:grpSpPr>
        <p:pic>
          <p:nvPicPr>
            <p:cNvPr id="8" name="그림 7">
              <a:extLst>
                <a:ext uri="{FF2B5EF4-FFF2-40B4-BE49-F238E27FC236}">
                  <a16:creationId xmlns:a16="http://schemas.microsoft.com/office/drawing/2014/main" id="{F7A34082-5979-2946-B6E1-62FEE1A4084B}"/>
                </a:ext>
              </a:extLst>
            </p:cNvPr>
            <p:cNvPicPr>
              <a:picLocks noChangeAspect="1"/>
            </p:cNvPicPr>
            <p:nvPr/>
          </p:nvPicPr>
          <p:blipFill>
            <a:blip r:embed="rId3"/>
            <a:stretch>
              <a:fillRect/>
            </a:stretch>
          </p:blipFill>
          <p:spPr>
            <a:xfrm>
              <a:off x="6528047" y="3198096"/>
              <a:ext cx="4108991" cy="273392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2791FF-E16D-5041-AF68-1BC4AD0D809E}"/>
                    </a:ext>
                  </a:extLst>
                </p:cNvPr>
                <p:cNvSpPr txBox="1"/>
                <p:nvPr/>
              </p:nvSpPr>
              <p:spPr>
                <a:xfrm>
                  <a:off x="8616283" y="5108289"/>
                  <a:ext cx="700217"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𝑥</m:t>
                        </m:r>
                        <m:r>
                          <a:rPr kumimoji="1" lang="en-US" altLang="ko-KR" b="0" i="1" smtClean="0">
                            <a:latin typeface="Cambria Math" panose="02040503050406030204" pitchFamily="18" charset="0"/>
                          </a:rPr>
                          <m:t>,</m:t>
                        </m:r>
                        <m:r>
                          <a:rPr kumimoji="1" lang="en-US" altLang="ko-KR" b="0" i="1" smtClean="0">
                            <a:latin typeface="Cambria Math" panose="02040503050406030204" pitchFamily="18" charset="0"/>
                          </a:rPr>
                          <m:t>𝑦</m:t>
                        </m:r>
                        <m:r>
                          <a:rPr kumimoji="1" lang="en-US" altLang="ko-KR" b="0" i="1" smtClean="0">
                            <a:latin typeface="Cambria Math" panose="02040503050406030204" pitchFamily="18" charset="0"/>
                          </a:rPr>
                          <m:t>,0)</m:t>
                        </m:r>
                      </m:oMath>
                    </m:oMathPara>
                  </a14:m>
                  <a:endParaRPr kumimoji="1" lang="ko-KR" altLang="en-US" dirty="0"/>
                </a:p>
              </p:txBody>
            </p:sp>
          </mc:Choice>
          <mc:Fallback xmlns="">
            <p:sp>
              <p:nvSpPr>
                <p:cNvPr id="12" name="TextBox 11">
                  <a:extLst>
                    <a:ext uri="{FF2B5EF4-FFF2-40B4-BE49-F238E27FC236}">
                      <a16:creationId xmlns:a16="http://schemas.microsoft.com/office/drawing/2014/main" id="{232791FF-E16D-5041-AF68-1BC4AD0D809E}"/>
                    </a:ext>
                  </a:extLst>
                </p:cNvPr>
                <p:cNvSpPr txBox="1">
                  <a:spLocks noRot="1" noChangeAspect="1" noMove="1" noResize="1" noEditPoints="1" noAdjustHandles="1" noChangeArrowheads="1" noChangeShapeType="1" noTextEdit="1"/>
                </p:cNvSpPr>
                <p:nvPr/>
              </p:nvSpPr>
              <p:spPr>
                <a:xfrm>
                  <a:off x="8616283" y="5108289"/>
                  <a:ext cx="700217" cy="213726"/>
                </a:xfrm>
                <a:prstGeom prst="rect">
                  <a:avLst/>
                </a:prstGeom>
                <a:blipFill>
                  <a:blip r:embed="rId4"/>
                  <a:stretch>
                    <a:fillRect l="-16071" r="-23214" b="-72222"/>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7EBF9151-F6F3-3643-8C4A-025EBC4B1E26}"/>
                </a:ext>
              </a:extLst>
            </p:cNvPr>
            <p:cNvSpPr txBox="1"/>
            <p:nvPr/>
          </p:nvSpPr>
          <p:spPr>
            <a:xfrm>
              <a:off x="9902017" y="3931711"/>
              <a:ext cx="710003" cy="284968"/>
            </a:xfrm>
            <a:prstGeom prst="rect">
              <a:avLst/>
            </a:prstGeom>
            <a:noFill/>
          </p:spPr>
          <p:txBody>
            <a:bodyPr wrap="none" rtlCol="0">
              <a:spAutoFit/>
            </a:bodyPr>
            <a:lstStyle/>
            <a:p>
              <a:r>
                <a:rPr kumimoji="1" lang="en-US" altLang="ko-KR" dirty="0"/>
                <a:t>screen</a:t>
              </a:r>
              <a:endParaRPr kumimoji="1" lang="ko-KR" altLang="en-US" dirty="0"/>
            </a:p>
          </p:txBody>
        </p:sp>
      </p:grpSp>
      <p:sp>
        <p:nvSpPr>
          <p:cNvPr id="2" name="제목 1">
            <a:extLst>
              <a:ext uri="{FF2B5EF4-FFF2-40B4-BE49-F238E27FC236}">
                <a16:creationId xmlns:a16="http://schemas.microsoft.com/office/drawing/2014/main" id="{921847E5-2128-2848-AB1B-3527EF499607}"/>
              </a:ext>
            </a:extLst>
          </p:cNvPr>
          <p:cNvSpPr>
            <a:spLocks noGrp="1"/>
          </p:cNvSpPr>
          <p:nvPr>
            <p:ph type="title"/>
          </p:nvPr>
        </p:nvSpPr>
        <p:spPr/>
        <p:txBody>
          <a:bodyPr/>
          <a:lstStyle/>
          <a:p>
            <a:r>
              <a:rPr kumimoji="1" lang="en-US" altLang="ko-KR" dirty="0"/>
              <a:t>Arcball</a:t>
            </a:r>
            <a:endParaRPr kumimoji="1"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9FE6DEF-6F1B-2D45-A2AF-FC16F60DDBF2}"/>
                  </a:ext>
                </a:extLst>
              </p:cNvPr>
              <p:cNvSpPr>
                <a:spLocks noGrp="1"/>
              </p:cNvSpPr>
              <p:nvPr>
                <p:ph idx="1"/>
              </p:nvPr>
            </p:nvSpPr>
            <p:spPr>
              <a:xfrm>
                <a:off x="250369" y="980728"/>
                <a:ext cx="11230987" cy="5648672"/>
              </a:xfrm>
            </p:spPr>
            <p:txBody>
              <a:bodyPr/>
              <a:lstStyle/>
              <a:p>
                <a:pPr>
                  <a:buFont typeface="Arial" panose="020B0604020202020204" pitchFamily="34" charset="0"/>
                  <a:buChar char="•"/>
                </a:pPr>
                <a:r>
                  <a:rPr lang="en" altLang="ko-KR" sz="2400" dirty="0"/>
                  <a:t>Using mouse position to control rotation </a:t>
                </a:r>
              </a:p>
              <a:p>
                <a:pPr>
                  <a:buFont typeface="Arial" panose="020B0604020202020204" pitchFamily="34" charset="0"/>
                  <a:buChar char="•"/>
                </a:pPr>
                <a:r>
                  <a:rPr lang="en" altLang="ko-KR" sz="2400" dirty="0"/>
                  <a:t>Simulating the physical trackball device</a:t>
                </a:r>
              </a:p>
              <a:p>
                <a:pPr>
                  <a:buFont typeface="Arial" panose="020B0604020202020204" pitchFamily="34" charset="0"/>
                  <a:buChar char="•"/>
                </a:pPr>
                <a:r>
                  <a:rPr lang="en" altLang="ko-KR" sz="2400" dirty="0"/>
                  <a:t>Projecting the arcball position to the plane </a:t>
                </a:r>
                <a14:m>
                  <m:oMath xmlns:m="http://schemas.openxmlformats.org/officeDocument/2006/math">
                    <m:r>
                      <a:rPr lang="en-US" altLang="ko-KR" sz="2400" b="0" i="1" dirty="0" smtClean="0">
                        <a:latin typeface="Cambria Math" panose="02040503050406030204" pitchFamily="18" charset="0"/>
                      </a:rPr>
                      <m:t>𝑧</m:t>
                    </m:r>
                    <m:r>
                      <a:rPr lang="en" altLang="ko-KR" sz="2400" i="1" dirty="0" smtClean="0">
                        <a:latin typeface="Cambria Math" panose="02040503050406030204" pitchFamily="18" charset="0"/>
                      </a:rPr>
                      <m:t>= 0</m:t>
                    </m:r>
                  </m:oMath>
                </a14:m>
                <a:r>
                  <a:rPr lang="en" altLang="ko-KR" sz="2400" dirty="0"/>
                  <a:t>, i.e., </a:t>
                </a:r>
                <a14:m>
                  <m:oMath xmlns:m="http://schemas.openxmlformats.org/officeDocument/2006/math">
                    <m:r>
                      <a:rPr lang="en" altLang="ko-KR" sz="2400" i="1" dirty="0" smtClean="0">
                        <a:latin typeface="Cambria Math" panose="02040503050406030204" pitchFamily="18" charset="0"/>
                      </a:rPr>
                      <m:t>(</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𝑦</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𝑧</m:t>
                    </m:r>
                    <m:r>
                      <a:rPr lang="en" altLang="ko-KR" sz="2400" i="1" dirty="0" smtClean="0">
                        <a:latin typeface="Cambria Math" panose="02040503050406030204" pitchFamily="18" charset="0"/>
                      </a:rPr>
                      <m:t>) →(</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𝑦</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0</m:t>
                    </m:r>
                    <m:r>
                      <a:rPr lang="en" altLang="ko-KR" sz="2400" i="1" dirty="0" smtClean="0">
                        <a:latin typeface="Cambria Math" panose="02040503050406030204" pitchFamily="18" charset="0"/>
                      </a:rPr>
                      <m:t>)</m:t>
                    </m:r>
                  </m:oMath>
                </a14:m>
                <a:endParaRPr lang="en" altLang="ko-KR" sz="2400" dirty="0"/>
              </a:p>
              <a:p>
                <a:pPr>
                  <a:buFont typeface="Arial" panose="020B0604020202020204" pitchFamily="34" charset="0"/>
                  <a:buChar char="•"/>
                </a:pPr>
                <a:r>
                  <a:rPr lang="en" altLang="ko-KR" sz="2400" dirty="0"/>
                  <a:t>Conversely, </a:t>
                </a:r>
                <a14:m>
                  <m:oMath xmlns:m="http://schemas.openxmlformats.org/officeDocument/2006/math">
                    <m:r>
                      <a:rPr lang="en-US" altLang="ko-KR" sz="2400" b="0" i="1" smtClean="0">
                        <a:latin typeface="Cambria Math" panose="02040503050406030204" pitchFamily="18" charset="0"/>
                      </a:rPr>
                      <m:t>𝑧</m:t>
                    </m:r>
                  </m:oMath>
                </a14:m>
                <a:r>
                  <a:rPr lang="en" altLang="ko-KR" sz="2400" dirty="0"/>
                  <a:t> from </a:t>
                </a:r>
                <a14:m>
                  <m:oMath xmlns:m="http://schemas.openxmlformats.org/officeDocument/2006/math">
                    <m:r>
                      <a:rPr lang="en" altLang="ko-KR" sz="2400" i="1" dirty="0" smtClean="0">
                        <a:latin typeface="Cambria Math" panose="02040503050406030204" pitchFamily="18" charset="0"/>
                      </a:rPr>
                      <m:t>(</m:t>
                    </m:r>
                    <m:r>
                      <a:rPr lang="en" altLang="ko-KR" sz="2400" i="1" dirty="0" smtClean="0">
                        <a:latin typeface="Cambria Math" panose="02040503050406030204" pitchFamily="18" charset="0"/>
                      </a:rPr>
                      <m:t>𝑥</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𝑦</m:t>
                    </m:r>
                    <m:r>
                      <a:rPr lang="en" altLang="ko-KR" sz="2400" i="1" dirty="0" smtClean="0">
                        <a:latin typeface="Cambria Math" panose="02040503050406030204" pitchFamily="18" charset="0"/>
                      </a:rPr>
                      <m:t>, </m:t>
                    </m:r>
                    <m:r>
                      <a:rPr lang="en-US" altLang="ko-KR" sz="2400" b="0" i="1" dirty="0" smtClean="0">
                        <a:latin typeface="Cambria Math" panose="02040503050406030204" pitchFamily="18" charset="0"/>
                      </a:rPr>
                      <m:t>0</m:t>
                    </m:r>
                    <m:r>
                      <a:rPr lang="en" altLang="ko-KR" sz="2400" i="1" dirty="0" smtClean="0">
                        <a:latin typeface="Cambria Math" panose="02040503050406030204" pitchFamily="18" charset="0"/>
                      </a:rPr>
                      <m:t>) </m:t>
                    </m:r>
                  </m:oMath>
                </a14:m>
                <a:r>
                  <a:rPr lang="en" altLang="ko-KR" sz="2400" dirty="0"/>
                  <a:t>using equation of sphere: </a:t>
                </a:r>
                <a14:m>
                  <m:oMath xmlns:m="http://schemas.openxmlformats.org/officeDocument/2006/math">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𝑥</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𝑦</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𝑧</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=1</m:t>
                    </m:r>
                  </m:oMath>
                </a14:m>
                <a:endParaRPr lang="en" altLang="ko-KR" sz="2400" dirty="0"/>
              </a:p>
              <a:p>
                <a:pPr>
                  <a:buFont typeface="Arial" panose="020B0604020202020204" pitchFamily="34" charset="0"/>
                  <a:buChar char="•"/>
                </a:pPr>
                <a14:m>
                  <m:oMath xmlns:m="http://schemas.openxmlformats.org/officeDocument/2006/math">
                    <m:r>
                      <a:rPr lang="en-US" altLang="ko-KR" sz="2400" b="0" i="1" dirty="0" smtClean="0">
                        <a:latin typeface="Cambria Math" panose="02040503050406030204" pitchFamily="18" charset="0"/>
                      </a:rPr>
                      <m:t>𝑧</m:t>
                    </m:r>
                    <m:r>
                      <a:rPr lang="en" altLang="ko-KR" sz="2400" i="1" dirty="0">
                        <a:latin typeface="Cambria Math" panose="02040503050406030204" pitchFamily="18" charset="0"/>
                      </a:rPr>
                      <m:t> </m:t>
                    </m:r>
                    <m:r>
                      <a:rPr lang="en" altLang="ko-KR" sz="2400" i="1" dirty="0" smtClean="0">
                        <a:latin typeface="Cambria Math" panose="02040503050406030204" pitchFamily="18" charset="0"/>
                      </a:rPr>
                      <m:t>=</m:t>
                    </m:r>
                    <m:rad>
                      <m:radPr>
                        <m:degHide m:val="on"/>
                        <m:ctrlPr>
                          <a:rPr lang="en" altLang="ko-KR" sz="2400" i="1" dirty="0" smtClean="0">
                            <a:latin typeface="Cambria Math" panose="02040503050406030204" pitchFamily="18" charset="0"/>
                          </a:rPr>
                        </m:ctrlPr>
                      </m:radPr>
                      <m:deg/>
                      <m:e>
                        <m:r>
                          <a:rPr lang="en-US" altLang="ko-KR" sz="2400" b="0" i="1" dirty="0" smtClean="0">
                            <a:latin typeface="Cambria Math" panose="02040503050406030204" pitchFamily="18" charset="0"/>
                          </a:rPr>
                          <m:t>1−</m:t>
                        </m:r>
                        <m:sSup>
                          <m:sSupPr>
                            <m:ctrlPr>
                              <a:rPr lang="en-US" altLang="ko-KR" sz="2400" b="0" i="1" dirty="0" smtClean="0">
                                <a:latin typeface="Cambria Math" panose="02040503050406030204" pitchFamily="18" charset="0"/>
                              </a:rPr>
                            </m:ctrlPr>
                          </m:sSupPr>
                          <m:e>
                            <m:r>
                              <a:rPr lang="en-US" altLang="ko-KR" sz="2400" b="0" i="1" dirty="0" smtClean="0">
                                <a:latin typeface="Cambria Math" panose="02040503050406030204" pitchFamily="18" charset="0"/>
                              </a:rPr>
                              <m:t>𝑥</m:t>
                            </m:r>
                          </m:e>
                          <m:sup>
                            <m:r>
                              <a:rPr lang="en-US" altLang="ko-KR" sz="2400" b="0" i="1" dirty="0" smtClean="0">
                                <a:latin typeface="Cambria Math" panose="02040503050406030204" pitchFamily="18" charset="0"/>
                              </a:rPr>
                              <m:t>2</m:t>
                            </m:r>
                          </m:sup>
                        </m:sSup>
                        <m:r>
                          <a:rPr lang="en-US" altLang="ko-KR" sz="2400" b="0" i="1" dirty="0" smtClean="0">
                            <a:latin typeface="Cambria Math" panose="02040503050406030204" pitchFamily="18" charset="0"/>
                          </a:rPr>
                          <m:t>−</m:t>
                        </m:r>
                        <m:sSup>
                          <m:sSupPr>
                            <m:ctrlPr>
                              <a:rPr lang="en-US" altLang="ko-KR" sz="2400" b="0" i="1" dirty="0" smtClean="0">
                                <a:latin typeface="Cambria Math" panose="02040503050406030204" pitchFamily="18" charset="0"/>
                              </a:rPr>
                            </m:ctrlPr>
                          </m:sSupPr>
                          <m:e>
                            <m:r>
                              <a:rPr lang="en-US" altLang="ko-KR" sz="2400" b="0" i="1" dirty="0" smtClean="0">
                                <a:latin typeface="Cambria Math" panose="02040503050406030204" pitchFamily="18" charset="0"/>
                              </a:rPr>
                              <m:t>𝑦</m:t>
                            </m:r>
                          </m:e>
                          <m:sup>
                            <m:r>
                              <a:rPr lang="en-US" altLang="ko-KR" sz="2400" b="0" i="1" dirty="0" smtClean="0">
                                <a:latin typeface="Cambria Math" panose="02040503050406030204" pitchFamily="18" charset="0"/>
                              </a:rPr>
                              <m:t>2</m:t>
                            </m:r>
                          </m:sup>
                        </m:sSup>
                      </m:e>
                    </m:rad>
                  </m:oMath>
                </a14:m>
                <a:r>
                  <a:rPr lang="en" altLang="ko-KR" sz="2400" dirty="0"/>
                  <a:t> </a:t>
                </a:r>
              </a:p>
            </p:txBody>
          </p:sp>
        </mc:Choice>
        <mc:Fallback xmlns="">
          <p:sp>
            <p:nvSpPr>
              <p:cNvPr id="3" name="내용 개체 틀 2">
                <a:extLst>
                  <a:ext uri="{FF2B5EF4-FFF2-40B4-BE49-F238E27FC236}">
                    <a16:creationId xmlns:a16="http://schemas.microsoft.com/office/drawing/2014/main" id="{39FE6DEF-6F1B-2D45-A2AF-FC16F60DDBF2}"/>
                  </a:ext>
                </a:extLst>
              </p:cNvPr>
              <p:cNvSpPr>
                <a:spLocks noGrp="1" noRot="1" noChangeAspect="1" noMove="1" noResize="1" noEditPoints="1" noAdjustHandles="1" noChangeArrowheads="1" noChangeShapeType="1" noTextEdit="1"/>
              </p:cNvSpPr>
              <p:nvPr>
                <p:ph idx="1"/>
              </p:nvPr>
            </p:nvSpPr>
            <p:spPr>
              <a:xfrm>
                <a:off x="250369" y="980728"/>
                <a:ext cx="11230987" cy="5648672"/>
              </a:xfrm>
              <a:blipFill>
                <a:blip r:embed="rId5"/>
                <a:stretch>
                  <a:fillRect l="-791" t="-897"/>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28A637EC-3C9A-854C-BDE2-F037479E6AA2}"/>
              </a:ext>
            </a:extLst>
          </p:cNvPr>
          <p:cNvSpPr>
            <a:spLocks noGrp="1"/>
          </p:cNvSpPr>
          <p:nvPr>
            <p:ph type="sldNum" sz="quarter" idx="12"/>
          </p:nvPr>
        </p:nvSpPr>
        <p:spPr/>
        <p:txBody>
          <a:bodyPr/>
          <a:lstStyle/>
          <a:p>
            <a:fld id="{B81C3356-60A9-4391-B4BA-980644DD2ECD}" type="slidenum">
              <a:rPr lang="ko-KR" altLang="en-US" smtClean="0"/>
              <a:t>18</a:t>
            </a:fld>
            <a:endParaRPr lang="ko-KR" altLang="en-US" dirty="0"/>
          </a:p>
        </p:txBody>
      </p:sp>
      <p:grpSp>
        <p:nvGrpSpPr>
          <p:cNvPr id="5" name="그룹 4">
            <a:extLst>
              <a:ext uri="{FF2B5EF4-FFF2-40B4-BE49-F238E27FC236}">
                <a16:creationId xmlns:a16="http://schemas.microsoft.com/office/drawing/2014/main" id="{91F8C9D5-0019-C357-C563-26EA766ABA06}"/>
              </a:ext>
            </a:extLst>
          </p:cNvPr>
          <p:cNvGrpSpPr/>
          <p:nvPr/>
        </p:nvGrpSpPr>
        <p:grpSpPr>
          <a:xfrm>
            <a:off x="1002907" y="3502976"/>
            <a:ext cx="3004861" cy="2302288"/>
            <a:chOff x="1002907" y="3502976"/>
            <a:chExt cx="3454401" cy="2959100"/>
          </a:xfrm>
        </p:grpSpPr>
        <p:pic>
          <p:nvPicPr>
            <p:cNvPr id="7" name="그림 6">
              <a:extLst>
                <a:ext uri="{FF2B5EF4-FFF2-40B4-BE49-F238E27FC236}">
                  <a16:creationId xmlns:a16="http://schemas.microsoft.com/office/drawing/2014/main" id="{1CE1A100-CCD5-DE43-B3B5-2666CD4DD4C3}"/>
                </a:ext>
              </a:extLst>
            </p:cNvPr>
            <p:cNvPicPr>
              <a:picLocks noChangeAspect="1"/>
            </p:cNvPicPr>
            <p:nvPr/>
          </p:nvPicPr>
          <p:blipFill>
            <a:blip r:embed="rId6"/>
            <a:stretch>
              <a:fillRect/>
            </a:stretch>
          </p:blipFill>
          <p:spPr>
            <a:xfrm>
              <a:off x="1002908" y="3502976"/>
              <a:ext cx="3454400" cy="29591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15B878-21F3-CE48-AA4C-91442C5958FD}"/>
                    </a:ext>
                  </a:extLst>
                </p:cNvPr>
                <p:cNvSpPr txBox="1"/>
                <p:nvPr/>
              </p:nvSpPr>
              <p:spPr>
                <a:xfrm>
                  <a:off x="4230370" y="5886541"/>
                  <a:ext cx="212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𝑥</m:t>
                        </m:r>
                      </m:oMath>
                    </m:oMathPara>
                  </a14:m>
                  <a:endParaRPr kumimoji="1" lang="ko-KR" altLang="en-US" dirty="0"/>
                </a:p>
              </p:txBody>
            </p:sp>
          </mc:Choice>
          <mc:Fallback xmlns="">
            <p:sp>
              <p:nvSpPr>
                <p:cNvPr id="14" name="TextBox 13">
                  <a:extLst>
                    <a:ext uri="{FF2B5EF4-FFF2-40B4-BE49-F238E27FC236}">
                      <a16:creationId xmlns:a16="http://schemas.microsoft.com/office/drawing/2014/main" id="{7115B878-21F3-CE48-AA4C-91442C5958FD}"/>
                    </a:ext>
                  </a:extLst>
                </p:cNvPr>
                <p:cNvSpPr txBox="1">
                  <a:spLocks noRot="1" noChangeAspect="1" noMove="1" noResize="1" noEditPoints="1" noAdjustHandles="1" noChangeArrowheads="1" noChangeShapeType="1" noTextEdit="1"/>
                </p:cNvSpPr>
                <p:nvPr/>
              </p:nvSpPr>
              <p:spPr>
                <a:xfrm>
                  <a:off x="4230370" y="5886541"/>
                  <a:ext cx="212174" cy="276999"/>
                </a:xfrm>
                <a:prstGeom prst="rect">
                  <a:avLst/>
                </a:prstGeom>
                <a:blipFill>
                  <a:blip r:embed="rId7"/>
                  <a:stretch>
                    <a:fillRect l="-20000" r="-13333" b="-3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6DFE28-4D95-0D4F-87A8-EA3FFA03A87E}"/>
                    </a:ext>
                  </a:extLst>
                </p:cNvPr>
                <p:cNvSpPr txBox="1"/>
                <p:nvPr/>
              </p:nvSpPr>
              <p:spPr>
                <a:xfrm>
                  <a:off x="1002907" y="6021718"/>
                  <a:ext cx="2155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15" name="TextBox 14">
                  <a:extLst>
                    <a:ext uri="{FF2B5EF4-FFF2-40B4-BE49-F238E27FC236}">
                      <a16:creationId xmlns:a16="http://schemas.microsoft.com/office/drawing/2014/main" id="{716DFE28-4D95-0D4F-87A8-EA3FFA03A87E}"/>
                    </a:ext>
                  </a:extLst>
                </p:cNvPr>
                <p:cNvSpPr txBox="1">
                  <a:spLocks noRot="1" noChangeAspect="1" noMove="1" noResize="1" noEditPoints="1" noAdjustHandles="1" noChangeArrowheads="1" noChangeShapeType="1" noTextEdit="1"/>
                </p:cNvSpPr>
                <p:nvPr/>
              </p:nvSpPr>
              <p:spPr>
                <a:xfrm>
                  <a:off x="1002907" y="6021718"/>
                  <a:ext cx="215572" cy="276999"/>
                </a:xfrm>
                <a:prstGeom prst="rect">
                  <a:avLst/>
                </a:prstGeom>
                <a:blipFill>
                  <a:blip r:embed="rId8"/>
                  <a:stretch>
                    <a:fillRect l="-33333" r="-26667" b="-705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831E99-EAC8-EE4E-9738-F20399550128}"/>
                    </a:ext>
                  </a:extLst>
                </p:cNvPr>
                <p:cNvSpPr txBox="1"/>
                <p:nvPr/>
              </p:nvSpPr>
              <p:spPr>
                <a:xfrm>
                  <a:off x="2609608" y="3570095"/>
                  <a:ext cx="1979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16" name="TextBox 15">
                  <a:extLst>
                    <a:ext uri="{FF2B5EF4-FFF2-40B4-BE49-F238E27FC236}">
                      <a16:creationId xmlns:a16="http://schemas.microsoft.com/office/drawing/2014/main" id="{6E831E99-EAC8-EE4E-9738-F20399550128}"/>
                    </a:ext>
                  </a:extLst>
                </p:cNvPr>
                <p:cNvSpPr txBox="1">
                  <a:spLocks noRot="1" noChangeAspect="1" noMove="1" noResize="1" noEditPoints="1" noAdjustHandles="1" noChangeArrowheads="1" noChangeShapeType="1" noTextEdit="1"/>
                </p:cNvSpPr>
                <p:nvPr/>
              </p:nvSpPr>
              <p:spPr>
                <a:xfrm>
                  <a:off x="2609608" y="3570095"/>
                  <a:ext cx="197938" cy="276999"/>
                </a:xfrm>
                <a:prstGeom prst="rect">
                  <a:avLst/>
                </a:prstGeom>
                <a:blipFill>
                  <a:blip r:embed="rId9"/>
                  <a:stretch>
                    <a:fillRect l="-14286" r="-14286" b="-26316"/>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EFA318-F7E9-E447-91AC-F643A963F8CD}"/>
                  </a:ext>
                </a:extLst>
              </p:cNvPr>
              <p:cNvSpPr txBox="1"/>
              <p:nvPr/>
            </p:nvSpPr>
            <p:spPr>
              <a:xfrm>
                <a:off x="10257018" y="4661931"/>
                <a:ext cx="176926"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𝑥</m:t>
                      </m:r>
                    </m:oMath>
                  </m:oMathPara>
                </a14:m>
                <a:endParaRPr kumimoji="1" lang="ko-KR" altLang="en-US" dirty="0"/>
              </a:p>
            </p:txBody>
          </p:sp>
        </mc:Choice>
        <mc:Fallback xmlns="">
          <p:sp>
            <p:nvSpPr>
              <p:cNvPr id="9" name="TextBox 8">
                <a:extLst>
                  <a:ext uri="{FF2B5EF4-FFF2-40B4-BE49-F238E27FC236}">
                    <a16:creationId xmlns:a16="http://schemas.microsoft.com/office/drawing/2014/main" id="{1EEFA318-F7E9-E447-91AC-F643A963F8CD}"/>
                  </a:ext>
                </a:extLst>
              </p:cNvPr>
              <p:cNvSpPr txBox="1">
                <a:spLocks noRot="1" noChangeAspect="1" noMove="1" noResize="1" noEditPoints="1" noAdjustHandles="1" noChangeArrowheads="1" noChangeShapeType="1" noTextEdit="1"/>
              </p:cNvSpPr>
              <p:nvPr/>
            </p:nvSpPr>
            <p:spPr>
              <a:xfrm>
                <a:off x="10257018" y="4661931"/>
                <a:ext cx="176926" cy="213726"/>
              </a:xfrm>
              <a:prstGeom prst="rect">
                <a:avLst/>
              </a:prstGeom>
              <a:blipFill>
                <a:blip r:embed="rId10"/>
                <a:stretch>
                  <a:fillRect l="-20000" r="-13333" b="-352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AF2A58-BF25-BE41-88C0-15D648C2D753}"/>
                  </a:ext>
                </a:extLst>
              </p:cNvPr>
              <p:cNvSpPr txBox="1"/>
              <p:nvPr/>
            </p:nvSpPr>
            <p:spPr>
              <a:xfrm>
                <a:off x="7674248" y="5608985"/>
                <a:ext cx="179760"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𝑦</m:t>
                      </m:r>
                    </m:oMath>
                  </m:oMathPara>
                </a14:m>
                <a:endParaRPr kumimoji="1" lang="ko-KR" altLang="en-US" dirty="0"/>
              </a:p>
            </p:txBody>
          </p:sp>
        </mc:Choice>
        <mc:Fallback xmlns="">
          <p:sp>
            <p:nvSpPr>
              <p:cNvPr id="10" name="TextBox 9">
                <a:extLst>
                  <a:ext uri="{FF2B5EF4-FFF2-40B4-BE49-F238E27FC236}">
                    <a16:creationId xmlns:a16="http://schemas.microsoft.com/office/drawing/2014/main" id="{9FAF2A58-BF25-BE41-88C0-15D648C2D753}"/>
                  </a:ext>
                </a:extLst>
              </p:cNvPr>
              <p:cNvSpPr txBox="1">
                <a:spLocks noRot="1" noChangeAspect="1" noMove="1" noResize="1" noEditPoints="1" noAdjustHandles="1" noChangeArrowheads="1" noChangeShapeType="1" noTextEdit="1"/>
              </p:cNvSpPr>
              <p:nvPr/>
            </p:nvSpPr>
            <p:spPr>
              <a:xfrm>
                <a:off x="7674248" y="5608985"/>
                <a:ext cx="179760" cy="213726"/>
              </a:xfrm>
              <a:prstGeom prst="rect">
                <a:avLst/>
              </a:prstGeom>
              <a:blipFill>
                <a:blip r:embed="rId11"/>
                <a:stretch>
                  <a:fillRect l="-33333" r="-33333" b="-6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1714BB-63C0-BE42-A947-FD49F35F13EC}"/>
                  </a:ext>
                </a:extLst>
              </p:cNvPr>
              <p:cNvSpPr txBox="1"/>
              <p:nvPr/>
            </p:nvSpPr>
            <p:spPr>
              <a:xfrm>
                <a:off x="8579675" y="3195204"/>
                <a:ext cx="165055" cy="213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b="0" i="1" smtClean="0">
                          <a:latin typeface="Cambria Math" panose="02040503050406030204" pitchFamily="18" charset="0"/>
                        </a:rPr>
                        <m:t>𝑧</m:t>
                      </m:r>
                    </m:oMath>
                  </m:oMathPara>
                </a14:m>
                <a:endParaRPr kumimoji="1" lang="ko-KR" altLang="en-US" dirty="0"/>
              </a:p>
            </p:txBody>
          </p:sp>
        </mc:Choice>
        <mc:Fallback xmlns="">
          <p:sp>
            <p:nvSpPr>
              <p:cNvPr id="11" name="TextBox 10">
                <a:extLst>
                  <a:ext uri="{FF2B5EF4-FFF2-40B4-BE49-F238E27FC236}">
                    <a16:creationId xmlns:a16="http://schemas.microsoft.com/office/drawing/2014/main" id="{D81714BB-63C0-BE42-A947-FD49F35F13EC}"/>
                  </a:ext>
                </a:extLst>
              </p:cNvPr>
              <p:cNvSpPr txBox="1">
                <a:spLocks noRot="1" noChangeAspect="1" noMove="1" noResize="1" noEditPoints="1" noAdjustHandles="1" noChangeArrowheads="1" noChangeShapeType="1" noTextEdit="1"/>
              </p:cNvSpPr>
              <p:nvPr/>
            </p:nvSpPr>
            <p:spPr>
              <a:xfrm>
                <a:off x="8579675" y="3195204"/>
                <a:ext cx="165055" cy="213726"/>
              </a:xfrm>
              <a:prstGeom prst="rect">
                <a:avLst/>
              </a:prstGeom>
              <a:blipFill>
                <a:blip r:embed="rId12"/>
                <a:stretch>
                  <a:fillRect l="-14286" r="-14286" b="-27778"/>
                </a:stretch>
              </a:blipFill>
            </p:spPr>
            <p:txBody>
              <a:bodyPr/>
              <a:lstStyle/>
              <a:p>
                <a:r>
                  <a:rPr lang="ko-KR" altLang="en-US">
                    <a:noFill/>
                  </a:rPr>
                  <a:t> </a:t>
                </a:r>
              </a:p>
            </p:txBody>
          </p:sp>
        </mc:Fallback>
      </mc:AlternateContent>
      <p:sp>
        <p:nvSpPr>
          <p:cNvPr id="19" name="타원 18">
            <a:extLst>
              <a:ext uri="{FF2B5EF4-FFF2-40B4-BE49-F238E27FC236}">
                <a16:creationId xmlns:a16="http://schemas.microsoft.com/office/drawing/2014/main" id="{AB1669DB-D9AA-3C43-9ADA-939BD7BDB14A}"/>
              </a:ext>
            </a:extLst>
          </p:cNvPr>
          <p:cNvSpPr/>
          <p:nvPr/>
        </p:nvSpPr>
        <p:spPr bwMode="auto">
          <a:xfrm>
            <a:off x="7094269" y="4982889"/>
            <a:ext cx="579979" cy="464523"/>
          </a:xfrm>
          <a:prstGeom prst="ellipse">
            <a:avLst/>
          </a:prstGeom>
          <a:solidFill>
            <a:srgbClr val="FF0000"/>
          </a:solidFill>
          <a:ln w="31750" cap="flat" cmpd="sng" algn="ctr">
            <a:solidFill>
              <a:schemeClr val="tx1"/>
            </a:solidFill>
            <a:prstDash val="solid"/>
            <a:round/>
            <a:headEnd type="none" w="med" len="med"/>
            <a:tailEnd type="none" w="med" len="med"/>
          </a:ln>
          <a:effectLst/>
          <a:scene3d>
            <a:camera prst="isometricOffAxis1Top"/>
            <a:lightRig rig="threePt" dir="t"/>
          </a:scene3d>
        </p:spPr>
        <p:txBody>
          <a:bodyPr vert="horz" wrap="none" lIns="93600" tIns="46800" rIns="93600" bIns="46800" numCol="1" rtlCol="0" anchor="ctr" anchorCtr="0" compatLnSpc="1">
            <a:prstTxWarp prst="textNoShape">
              <a:avLst/>
            </a:prstTxWarp>
            <a:sp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a:ln>
                <a:noFill/>
              </a:ln>
              <a:solidFill>
                <a:schemeClr val="tx1"/>
              </a:solidFill>
              <a:effectLst/>
              <a:latin typeface="굴림" charset="-127"/>
              <a:ea typeface="굴림" charset="-127"/>
            </a:endParaRPr>
          </a:p>
        </p:txBody>
      </p:sp>
      <p:cxnSp>
        <p:nvCxnSpPr>
          <p:cNvPr id="21" name="직선 화살표 연결선 20">
            <a:extLst>
              <a:ext uri="{FF2B5EF4-FFF2-40B4-BE49-F238E27FC236}">
                <a16:creationId xmlns:a16="http://schemas.microsoft.com/office/drawing/2014/main" id="{20A8E12B-3764-7E40-9CE7-C58A9B2C6589}"/>
              </a:ext>
            </a:extLst>
          </p:cNvPr>
          <p:cNvCxnSpPr/>
          <p:nvPr/>
        </p:nvCxnSpPr>
        <p:spPr bwMode="auto">
          <a:xfrm flipV="1">
            <a:off x="7572165" y="4963038"/>
            <a:ext cx="281843" cy="14525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7" name="TextBox 16">
            <a:extLst>
              <a:ext uri="{FF2B5EF4-FFF2-40B4-BE49-F238E27FC236}">
                <a16:creationId xmlns:a16="http://schemas.microsoft.com/office/drawing/2014/main" id="{0C90EA17-F976-D24A-A358-D266D88D9450}"/>
              </a:ext>
            </a:extLst>
          </p:cNvPr>
          <p:cNvSpPr txBox="1"/>
          <p:nvPr/>
        </p:nvSpPr>
        <p:spPr>
          <a:xfrm>
            <a:off x="3242046" y="3847094"/>
            <a:ext cx="213387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sp>
        <p:nvSpPr>
          <p:cNvPr id="20" name="TextBox 19">
            <a:extLst>
              <a:ext uri="{FF2B5EF4-FFF2-40B4-BE49-F238E27FC236}">
                <a16:creationId xmlns:a16="http://schemas.microsoft.com/office/drawing/2014/main" id="{A00A7A06-F8EE-3D4B-8CA5-779C1F1A0A45}"/>
              </a:ext>
            </a:extLst>
          </p:cNvPr>
          <p:cNvSpPr txBox="1"/>
          <p:nvPr/>
        </p:nvSpPr>
        <p:spPr>
          <a:xfrm>
            <a:off x="9055218" y="3085764"/>
            <a:ext cx="213387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spTree>
    <p:extLst>
      <p:ext uri="{BB962C8B-B14F-4D97-AF65-F5344CB8AC3E}">
        <p14:creationId xmlns:p14="http://schemas.microsoft.com/office/powerpoint/2010/main" val="38482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9" grpId="0" animBg="1"/>
      <p:bldP spid="17"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7BAF07C1-199F-6F59-5A7C-A3BB7B5B9DF3}"/>
              </a:ext>
            </a:extLst>
          </p:cNvPr>
          <p:cNvPicPr>
            <a:picLocks noChangeAspect="1"/>
          </p:cNvPicPr>
          <p:nvPr/>
        </p:nvPicPr>
        <p:blipFill>
          <a:blip r:embed="rId3"/>
          <a:stretch>
            <a:fillRect/>
          </a:stretch>
        </p:blipFill>
        <p:spPr>
          <a:xfrm>
            <a:off x="6869982" y="1183822"/>
            <a:ext cx="5257800" cy="3721100"/>
          </a:xfrm>
          <a:prstGeom prst="rect">
            <a:avLst/>
          </a:prstGeom>
        </p:spPr>
      </p:pic>
      <p:sp>
        <p:nvSpPr>
          <p:cNvPr id="2" name="제목 1">
            <a:extLst>
              <a:ext uri="{FF2B5EF4-FFF2-40B4-BE49-F238E27FC236}">
                <a16:creationId xmlns:a16="http://schemas.microsoft.com/office/drawing/2014/main" id="{B7AE017C-02F7-5444-91DC-85F715CA7FE5}"/>
              </a:ext>
            </a:extLst>
          </p:cNvPr>
          <p:cNvSpPr>
            <a:spLocks noGrp="1"/>
          </p:cNvSpPr>
          <p:nvPr>
            <p:ph type="title"/>
          </p:nvPr>
        </p:nvSpPr>
        <p:spPr/>
        <p:txBody>
          <a:bodyPr/>
          <a:lstStyle/>
          <a:p>
            <a:r>
              <a:rPr kumimoji="1" lang="en-US" altLang="ko-KR" dirty="0"/>
              <a:t>Arcball </a:t>
            </a:r>
            <a:endParaRPr kumimoji="1" lang="ko-KR" altLang="en-US" dirty="0"/>
          </a:p>
        </p:txBody>
      </p:sp>
      <mc:AlternateContent xmlns:mc="http://schemas.openxmlformats.org/markup-compatibility/2006">
        <mc:Choice xmlns:a14="http://schemas.microsoft.com/office/drawing/2010/main" Requires="a14">
          <p:sp>
            <p:nvSpPr>
              <p:cNvPr id="3" name="내용 개체 틀 2">
                <a:extLst>
                  <a:ext uri="{FF2B5EF4-FFF2-40B4-BE49-F238E27FC236}">
                    <a16:creationId xmlns:a16="http://schemas.microsoft.com/office/drawing/2014/main" id="{C9E43519-845D-A741-B88D-39939C3FA934}"/>
                  </a:ext>
                </a:extLst>
              </p:cNvPr>
              <p:cNvSpPr>
                <a:spLocks noGrp="1"/>
              </p:cNvSpPr>
              <p:nvPr>
                <p:ph idx="1"/>
              </p:nvPr>
            </p:nvSpPr>
            <p:spPr>
              <a:xfrm>
                <a:off x="250370" y="1420231"/>
                <a:ext cx="7144344" cy="4253947"/>
              </a:xfrm>
            </p:spPr>
            <p:txBody>
              <a:bodyPr/>
              <a:lstStyle/>
              <a:p>
                <a:pPr>
                  <a:buFont typeface="Arial" panose="020B0604020202020204" pitchFamily="34" charset="0"/>
                  <a:buChar char="•"/>
                </a:pPr>
                <a14:m>
                  <m:oMath xmlns:m="http://schemas.openxmlformats.org/officeDocument/2006/math">
                    <m:sSub>
                      <m:sSubPr>
                        <m:ctrlPr>
                          <a:rPr kumimoji="1" lang="en-US" altLang="ko-KR" sz="2400" i="1" dirty="0" smtClean="0">
                            <a:latin typeface="Cambria Math" panose="02040503050406030204" pitchFamily="18" charset="0"/>
                          </a:rPr>
                        </m:ctrlPr>
                      </m:sSubPr>
                      <m:e>
                        <m:r>
                          <a:rPr kumimoji="1" lang="en-US" altLang="ko-KR" sz="2400" b="1" i="0" dirty="0" smtClean="0">
                            <a:latin typeface="Cambria Math" panose="02040503050406030204" pitchFamily="18" charset="0"/>
                          </a:rPr>
                          <m:t>𝐩</m:t>
                        </m:r>
                      </m:e>
                      <m:sub>
                        <m:r>
                          <a:rPr kumimoji="1" lang="en-US" altLang="ko-KR" sz="2400" i="1" dirty="0" smtClean="0">
                            <a:latin typeface="Cambria Math" panose="02040503050406030204" pitchFamily="18" charset="0"/>
                          </a:rPr>
                          <m:t>1</m:t>
                        </m:r>
                      </m:sub>
                    </m:sSub>
                    <m:r>
                      <a:rPr kumimoji="1" lang="en-US" altLang="ko-KR" sz="2400" i="1" dirty="0" smtClean="0">
                        <a:latin typeface="Cambria Math" panose="02040503050406030204" pitchFamily="18" charset="0"/>
                      </a:rPr>
                      <m:t>, </m:t>
                    </m:r>
                    <m:sSub>
                      <m:sSubPr>
                        <m:ctrlPr>
                          <a:rPr kumimoji="1" lang="en-US" altLang="ko-KR" sz="2400" i="1" dirty="0" smtClean="0">
                            <a:latin typeface="Cambria Math" panose="02040503050406030204" pitchFamily="18" charset="0"/>
                          </a:rPr>
                        </m:ctrlPr>
                      </m:sSubPr>
                      <m:e>
                        <m:r>
                          <a:rPr kumimoji="1" lang="en-US" altLang="ko-KR" sz="2400" b="1" i="0" dirty="0" smtClean="0">
                            <a:latin typeface="Cambria Math" panose="02040503050406030204" pitchFamily="18" charset="0"/>
                          </a:rPr>
                          <m:t>𝐩</m:t>
                        </m:r>
                      </m:e>
                      <m:sub>
                        <m:r>
                          <a:rPr kumimoji="1" lang="en-US" altLang="ko-KR" sz="2400" i="1" dirty="0" smtClean="0">
                            <a:latin typeface="Cambria Math" panose="02040503050406030204" pitchFamily="18" charset="0"/>
                          </a:rPr>
                          <m:t>2</m:t>
                        </m:r>
                      </m:sub>
                    </m:sSub>
                  </m:oMath>
                </a14:m>
                <a:r>
                  <a:rPr kumimoji="1" lang="en-US" altLang="ko-KR" sz="2400" dirty="0"/>
                  <a:t>: two positions on the hemisphere</a:t>
                </a:r>
              </a:p>
              <a:p>
                <a:pPr>
                  <a:buFont typeface="Arial" panose="020B0604020202020204" pitchFamily="34" charset="0"/>
                  <a:buChar char="•"/>
                </a:pPr>
                <a:endParaRPr kumimoji="1" lang="en-US" altLang="ko-KR" sz="2400" dirty="0"/>
              </a:p>
              <a:p>
                <a:pPr>
                  <a:buFont typeface="Arial" panose="020B0604020202020204" pitchFamily="34" charset="0"/>
                  <a:buChar char="•"/>
                </a:pPr>
                <a:r>
                  <a:rPr lang="en-US" altLang="ko-KR" sz="2400" dirty="0"/>
                  <a:t>Rotation angle </a:t>
                </a:r>
                <a14:m>
                  <m:oMath xmlns:m="http://schemas.openxmlformats.org/officeDocument/2006/math">
                    <m:r>
                      <a:rPr lang="en-US" altLang="ko-KR" sz="2400" i="1" smtClean="0">
                        <a:latin typeface="Cambria Math" panose="02040503050406030204" pitchFamily="18" charset="0"/>
                        <a:ea typeface="Cambria Math" panose="02040503050406030204" pitchFamily="18" charset="0"/>
                      </a:rPr>
                      <m:t>𝜃</m:t>
                    </m:r>
                  </m:oMath>
                </a14:m>
                <a:r>
                  <a:rPr lang="en-US" altLang="ko-KR" sz="2400" dirty="0"/>
                  <a:t>: angle between </a:t>
                </a:r>
                <a14:m>
                  <m:oMath xmlns:m="http://schemas.openxmlformats.org/officeDocument/2006/math">
                    <m:sSub>
                      <m:sSubPr>
                        <m:ctrlPr>
                          <a:rPr lang="en-US" altLang="ko-KR" sz="2400" i="1" dirty="0">
                            <a:latin typeface="Cambria Math" panose="02040503050406030204" pitchFamily="18" charset="0"/>
                          </a:rPr>
                        </m:ctrlPr>
                      </m:sSubPr>
                      <m:e>
                        <m:r>
                          <a:rPr lang="en-US" altLang="ko-KR" sz="2400" b="1" dirty="0">
                            <a:latin typeface="Cambria Math" panose="02040503050406030204" pitchFamily="18" charset="0"/>
                          </a:rPr>
                          <m:t>𝐩</m:t>
                        </m:r>
                      </m:e>
                      <m:sub>
                        <m:r>
                          <a:rPr lang="en-US" altLang="ko-KR" sz="2400" i="1" dirty="0">
                            <a:latin typeface="Cambria Math" panose="02040503050406030204" pitchFamily="18" charset="0"/>
                          </a:rPr>
                          <m:t>1</m:t>
                        </m:r>
                      </m:sub>
                    </m:sSub>
                  </m:oMath>
                </a14:m>
                <a:r>
                  <a:rPr lang="en-US" altLang="ko-KR" sz="2400" dirty="0"/>
                  <a:t> and </a:t>
                </a:r>
                <a14:m>
                  <m:oMath xmlns:m="http://schemas.openxmlformats.org/officeDocument/2006/math">
                    <m:sSub>
                      <m:sSubPr>
                        <m:ctrlPr>
                          <a:rPr lang="en-US" altLang="ko-KR" sz="2400" i="1" dirty="0">
                            <a:latin typeface="Cambria Math" panose="02040503050406030204" pitchFamily="18" charset="0"/>
                          </a:rPr>
                        </m:ctrlPr>
                      </m:sSubPr>
                      <m:e>
                        <m:r>
                          <a:rPr lang="en-US" altLang="ko-KR" sz="2400" b="1" dirty="0">
                            <a:latin typeface="Cambria Math" panose="02040503050406030204" pitchFamily="18" charset="0"/>
                          </a:rPr>
                          <m:t>𝐩</m:t>
                        </m:r>
                      </m:e>
                      <m:sub>
                        <m:r>
                          <a:rPr lang="en-US" altLang="ko-KR" sz="2400" i="1" dirty="0">
                            <a:latin typeface="Cambria Math" panose="02040503050406030204" pitchFamily="18" charset="0"/>
                          </a:rPr>
                          <m:t>2</m:t>
                        </m:r>
                      </m:sub>
                    </m:sSub>
                  </m:oMath>
                </a14:m>
                <a:endParaRPr lang="en-US" altLang="ko-KR" sz="2400" dirty="0"/>
              </a:p>
              <a:p>
                <a:pPr lvl="1">
                  <a:buFont typeface="Arial" panose="020B0604020202020204" pitchFamily="34" charset="0"/>
                  <a:buChar char="•"/>
                </a:pPr>
                <a14:m>
                  <m:oMath xmlns:m="http://schemas.openxmlformats.org/officeDocument/2006/math">
                    <m:sSub>
                      <m:sSubPr>
                        <m:ctrlPr>
                          <a:rPr lang="en-US" altLang="ko-KR" sz="2000" b="0" i="1" smtClean="0">
                            <a:latin typeface="Cambria Math" panose="02040503050406030204" pitchFamily="18" charset="0"/>
                          </a:rPr>
                        </m:ctrlPr>
                      </m:sSubPr>
                      <m:e>
                        <m:r>
                          <a:rPr lang="en-US" altLang="ko-KR" sz="2000" b="1" i="0" smtClean="0">
                            <a:latin typeface="Cambria Math" panose="02040503050406030204" pitchFamily="18" charset="0"/>
                          </a:rPr>
                          <m:t>𝐩</m:t>
                        </m:r>
                      </m:e>
                      <m:sub>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ea typeface="Cambria Math" panose="02040503050406030204" pitchFamily="18" charset="0"/>
                      </a:rPr>
                      <m:t>∙</m:t>
                    </m:r>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1" i="0" smtClean="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2</m:t>
                        </m:r>
                      </m:sub>
                    </m:sSub>
                    <m:r>
                      <a:rPr lang="en-US" altLang="ko-KR" sz="2000" b="0" i="1" smtClean="0">
                        <a:latin typeface="Cambria Math" panose="02040503050406030204" pitchFamily="18" charset="0"/>
                        <a:ea typeface="Cambria Math" panose="02040503050406030204" pitchFamily="18" charset="0"/>
                      </a:rPr>
                      <m:t>=</m:t>
                    </m:r>
                    <m:d>
                      <m:dPr>
                        <m:begChr m:val="‖"/>
                        <m:endChr m:val="‖"/>
                        <m:ctrlPr>
                          <a:rPr lang="en-US" altLang="ko-KR" sz="2000" b="0" i="1" smtClean="0">
                            <a:latin typeface="Cambria Math" panose="02040503050406030204" pitchFamily="18" charset="0"/>
                            <a:ea typeface="Cambria Math" panose="02040503050406030204" pitchFamily="18" charset="0"/>
                          </a:rPr>
                        </m:ctrlPr>
                      </m:dPr>
                      <m:e>
                        <m:sSub>
                          <m:sSubPr>
                            <m:ctrlPr>
                              <a:rPr lang="en-US" altLang="ko-KR" sz="2000" b="0" i="1" smtClean="0">
                                <a:latin typeface="Cambria Math" panose="02040503050406030204" pitchFamily="18" charset="0"/>
                                <a:ea typeface="Cambria Math" panose="02040503050406030204" pitchFamily="18" charset="0"/>
                              </a:rPr>
                            </m:ctrlPr>
                          </m:sSubPr>
                          <m:e>
                            <m:r>
                              <a:rPr lang="en-US" altLang="ko-KR" sz="2000" b="1" i="0" smtClean="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1</m:t>
                            </m:r>
                          </m:sub>
                        </m:sSub>
                      </m:e>
                    </m:d>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i="0">
                                <a:latin typeface="Cambria Math" panose="02040503050406030204" pitchFamily="18" charset="0"/>
                                <a:ea typeface="Cambria Math" panose="02040503050406030204" pitchFamily="18" charset="0"/>
                              </a:rPr>
                              <m:t>𝐩</m:t>
                            </m:r>
                          </m:e>
                          <m:sub>
                            <m:r>
                              <a:rPr lang="en-US" altLang="ko-KR" sz="2000" b="0" i="1" smtClean="0">
                                <a:latin typeface="Cambria Math" panose="02040503050406030204" pitchFamily="18" charset="0"/>
                                <a:ea typeface="Cambria Math" panose="02040503050406030204" pitchFamily="18" charset="0"/>
                              </a:rPr>
                              <m:t>2</m:t>
                            </m:r>
                          </m:sub>
                        </m:sSub>
                      </m:e>
                    </m:d>
                    <m:func>
                      <m:funcPr>
                        <m:ctrlPr>
                          <a:rPr lang="en-US" altLang="ko-KR" sz="2000" b="0" i="1" smtClean="0">
                            <a:latin typeface="Cambria Math" panose="02040503050406030204" pitchFamily="18" charset="0"/>
                            <a:ea typeface="Cambria Math" panose="02040503050406030204" pitchFamily="18" charset="0"/>
                          </a:rPr>
                        </m:ctrlPr>
                      </m:funcPr>
                      <m:fName>
                        <m:r>
                          <m:rPr>
                            <m:sty m:val="p"/>
                          </m:rPr>
                          <a:rPr lang="en-US" altLang="ko-KR" sz="2000" b="0" i="0" smtClean="0">
                            <a:latin typeface="Cambria Math" panose="02040503050406030204" pitchFamily="18" charset="0"/>
                            <a:ea typeface="Cambria Math" panose="02040503050406030204" pitchFamily="18" charset="0"/>
                          </a:rPr>
                          <m:t>cos</m:t>
                        </m:r>
                      </m:fName>
                      <m:e>
                        <m:r>
                          <a:rPr lang="en-US" altLang="ko-KR" sz="2000" b="0" i="1" smtClean="0">
                            <a:latin typeface="Cambria Math" panose="02040503050406030204" pitchFamily="18" charset="0"/>
                            <a:ea typeface="Cambria Math" panose="02040503050406030204" pitchFamily="18" charset="0"/>
                          </a:rPr>
                          <m:t>𝜃</m:t>
                        </m:r>
                      </m:e>
                    </m:func>
                  </m:oMath>
                </a14:m>
                <a:endParaRPr lang="en-US" altLang="ko-KR" sz="2000" dirty="0"/>
              </a:p>
              <a:p>
                <a:pPr lvl="1">
                  <a:buFont typeface="Arial" panose="020B0604020202020204" pitchFamily="34" charset="0"/>
                  <a:buChar char="•"/>
                </a:pPr>
                <a:r>
                  <a:rPr lang="en-US" altLang="ko-KR" sz="2000" dirty="0"/>
                  <a:t>Because </a:t>
                </a:r>
                <a14:m>
                  <m:oMath xmlns:m="http://schemas.openxmlformats.org/officeDocument/2006/math">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1</m:t>
                            </m:r>
                          </m:sub>
                        </m:sSub>
                      </m:e>
                    </m:d>
                    <m:r>
                      <a:rPr lang="en-US" altLang="ko-KR" sz="2000" b="0" i="1" smtClean="0">
                        <a:latin typeface="Cambria Math" panose="02040503050406030204" pitchFamily="18" charset="0"/>
                        <a:ea typeface="Cambria Math" panose="02040503050406030204" pitchFamily="18" charset="0"/>
                      </a:rPr>
                      <m:t>=</m:t>
                    </m:r>
                    <m:d>
                      <m:dPr>
                        <m:begChr m:val="‖"/>
                        <m:endChr m:val="‖"/>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2</m:t>
                            </m:r>
                          </m:sub>
                        </m:sSub>
                      </m:e>
                    </m:d>
                    <m:r>
                      <a:rPr lang="en-US" altLang="ko-KR" sz="2000" b="0" i="1" smtClean="0">
                        <a:latin typeface="Cambria Math" panose="02040503050406030204" pitchFamily="18" charset="0"/>
                        <a:ea typeface="Cambria Math" panose="02040503050406030204" pitchFamily="18" charset="0"/>
                      </a:rPr>
                      <m:t>=1</m:t>
                    </m:r>
                    <m:r>
                      <a:rPr lang="en-US" altLang="ko-KR" sz="2000" b="0" i="0" smtClean="0">
                        <a:latin typeface="Cambria Math" panose="02040503050406030204" pitchFamily="18" charset="0"/>
                        <a:ea typeface="Cambria Math" panose="02040503050406030204" pitchFamily="18" charset="0"/>
                      </a:rPr>
                      <m:t>,   </m:t>
                    </m:r>
                    <m:r>
                      <m:rPr>
                        <m:sty m:val="p"/>
                      </m:rPr>
                      <a:rPr lang="el-GR" altLang="ko-KR" sz="2000" b="0" i="1" smtClean="0">
                        <a:latin typeface="Cambria Math" panose="02040503050406030204" pitchFamily="18" charset="0"/>
                        <a:ea typeface="Cambria Math" panose="02040503050406030204" pitchFamily="18" charset="0"/>
                      </a:rPr>
                      <m:t>θ</m:t>
                    </m:r>
                    <m:r>
                      <a:rPr lang="en-US" altLang="ko-KR" sz="2000" b="0" i="1" smtClean="0">
                        <a:latin typeface="Cambria Math" panose="02040503050406030204" pitchFamily="18" charset="0"/>
                        <a:ea typeface="Cambria Math" panose="02040503050406030204" pitchFamily="18" charset="0"/>
                      </a:rPr>
                      <m:t>=</m:t>
                    </m:r>
                    <m:func>
                      <m:funcPr>
                        <m:ctrlPr>
                          <a:rPr lang="en-US" altLang="ko-KR" sz="2000" b="0" i="1" smtClean="0">
                            <a:latin typeface="Cambria Math" panose="02040503050406030204" pitchFamily="18" charset="0"/>
                            <a:ea typeface="Cambria Math" panose="02040503050406030204" pitchFamily="18" charset="0"/>
                          </a:rPr>
                        </m:ctrlPr>
                      </m:funcPr>
                      <m:fName>
                        <m:sSup>
                          <m:sSupPr>
                            <m:ctrlPr>
                              <a:rPr lang="en-US" altLang="ko-KR" sz="2000" b="0" i="1" smtClean="0">
                                <a:latin typeface="Cambria Math" panose="02040503050406030204" pitchFamily="18" charset="0"/>
                                <a:ea typeface="Cambria Math" panose="02040503050406030204" pitchFamily="18" charset="0"/>
                              </a:rPr>
                            </m:ctrlPr>
                          </m:sSupPr>
                          <m:e>
                            <m:r>
                              <m:rPr>
                                <m:sty m:val="p"/>
                              </m:rPr>
                              <a:rPr lang="en-US" altLang="ko-KR" sz="2000" b="0" i="0" smtClean="0">
                                <a:latin typeface="Cambria Math" panose="02040503050406030204" pitchFamily="18" charset="0"/>
                                <a:ea typeface="Cambria Math" panose="02040503050406030204" pitchFamily="18" charset="0"/>
                              </a:rPr>
                              <m:t>cos</m:t>
                            </m:r>
                          </m:e>
                          <m:sup>
                            <m:r>
                              <a:rPr lang="en-US" altLang="ko-KR" sz="2000" b="0" i="1" smtClean="0">
                                <a:latin typeface="Cambria Math" panose="02040503050406030204" pitchFamily="18" charset="0"/>
                                <a:ea typeface="Cambria Math" panose="02040503050406030204" pitchFamily="18" charset="0"/>
                              </a:rPr>
                              <m:t>−1</m:t>
                            </m:r>
                          </m:sup>
                        </m:sSup>
                        <m:r>
                          <a:rPr lang="en-US" altLang="ko-KR" sz="2000" b="0" i="1" smtClean="0">
                            <a:latin typeface="Cambria Math" panose="02040503050406030204" pitchFamily="18" charset="0"/>
                            <a:ea typeface="Cambria Math" panose="02040503050406030204" pitchFamily="18" charset="0"/>
                          </a:rPr>
                          <m:t>(</m:t>
                        </m:r>
                      </m:fName>
                      <m:e>
                        <m:sSub>
                          <m:sSubPr>
                            <m:ctrlPr>
                              <a:rPr lang="en-US" altLang="ko-KR" sz="2000" i="1">
                                <a:latin typeface="Cambria Math" panose="02040503050406030204" pitchFamily="18" charset="0"/>
                              </a:rPr>
                            </m:ctrlPr>
                          </m:sSubPr>
                          <m:e>
                            <m:r>
                              <a:rPr lang="en-US" altLang="ko-KR" sz="2000" b="1">
                                <a:latin typeface="Cambria Math" panose="02040503050406030204" pitchFamily="18" charset="0"/>
                              </a:rPr>
                              <m:t>𝐩</m:t>
                            </m:r>
                          </m:e>
                          <m:sub>
                            <m:r>
                              <a:rPr lang="en-US" altLang="ko-KR" sz="2000" i="1">
                                <a:latin typeface="Cambria Math" panose="02040503050406030204" pitchFamily="18" charset="0"/>
                              </a:rPr>
                              <m:t>1</m:t>
                            </m:r>
                          </m:sub>
                        </m:sSub>
                        <m:r>
                          <a:rPr lang="en-US" altLang="ko-KR" sz="2000" i="1">
                            <a:latin typeface="Cambria Math" panose="02040503050406030204" pitchFamily="18" charset="0"/>
                            <a:ea typeface="Cambria Math" panose="02040503050406030204" pitchFamily="18" charset="0"/>
                          </a:rPr>
                          <m:t>∙</m:t>
                        </m:r>
                        <m:sSub>
                          <m:sSubPr>
                            <m:ctrlPr>
                              <a:rPr lang="en-US" altLang="ko-KR" sz="2000" i="1">
                                <a:latin typeface="Cambria Math" panose="02040503050406030204" pitchFamily="18" charset="0"/>
                                <a:ea typeface="Cambria Math" panose="02040503050406030204" pitchFamily="18" charset="0"/>
                              </a:rPr>
                            </m:ctrlPr>
                          </m:sSubPr>
                          <m:e>
                            <m:r>
                              <a:rPr lang="en-US" altLang="ko-KR" sz="2000" b="1">
                                <a:latin typeface="Cambria Math" panose="02040503050406030204" pitchFamily="18" charset="0"/>
                                <a:ea typeface="Cambria Math" panose="02040503050406030204" pitchFamily="18" charset="0"/>
                              </a:rPr>
                              <m:t>𝐩</m:t>
                            </m:r>
                          </m:e>
                          <m:sub>
                            <m:r>
                              <a:rPr lang="en-US" altLang="ko-KR" sz="2000" i="1">
                                <a:latin typeface="Cambria Math" panose="02040503050406030204" pitchFamily="18" charset="0"/>
                                <a:ea typeface="Cambria Math" panose="02040503050406030204" pitchFamily="18" charset="0"/>
                              </a:rPr>
                              <m:t>2</m:t>
                            </m:r>
                          </m:sub>
                        </m:sSub>
                        <m:r>
                          <a:rPr lang="en-US" altLang="ko-KR" sz="2000" b="0" i="1" smtClean="0">
                            <a:latin typeface="Cambria Math" panose="02040503050406030204" pitchFamily="18" charset="0"/>
                            <a:ea typeface="Cambria Math" panose="02040503050406030204" pitchFamily="18" charset="0"/>
                          </a:rPr>
                          <m:t>)</m:t>
                        </m:r>
                      </m:e>
                    </m:func>
                  </m:oMath>
                </a14:m>
                <a:endParaRPr lang="en-US" altLang="ko-KR" sz="2000" dirty="0"/>
              </a:p>
              <a:p>
                <a:pPr lvl="1">
                  <a:buFont typeface="Arial" panose="020B0604020202020204" pitchFamily="34" charset="0"/>
                  <a:buChar char="•"/>
                </a:pPr>
                <a:endParaRPr lang="en-US" altLang="ko-KR" sz="2000" dirty="0"/>
              </a:p>
              <a:p>
                <a14:m>
                  <m:oMath xmlns:m="http://schemas.openxmlformats.org/officeDocument/2006/math">
                    <m:r>
                      <a:rPr kumimoji="1" lang="en-US" altLang="ko-KR" sz="2200" b="1" dirty="0">
                        <a:latin typeface="Cambria Math" panose="02040503050406030204" pitchFamily="18" charset="0"/>
                      </a:rPr>
                      <m:t>𝐧</m:t>
                    </m:r>
                    <m:r>
                      <a:rPr kumimoji="1" lang="en-US" altLang="ko-KR" sz="2200" i="1" dirty="0">
                        <a:latin typeface="Cambria Math" panose="02040503050406030204" pitchFamily="18" charset="0"/>
                      </a:rPr>
                      <m:t>=</m:t>
                    </m:r>
                    <m:sSub>
                      <m:sSubPr>
                        <m:ctrlPr>
                          <a:rPr lang="en-US" altLang="ko-KR" sz="2200" i="1" dirty="0">
                            <a:latin typeface="Cambria Math" panose="02040503050406030204" pitchFamily="18" charset="0"/>
                          </a:rPr>
                        </m:ctrlPr>
                      </m:sSubPr>
                      <m:e>
                        <m:r>
                          <a:rPr lang="en-US" altLang="ko-KR" sz="2200" b="1" dirty="0">
                            <a:latin typeface="Cambria Math" panose="02040503050406030204" pitchFamily="18" charset="0"/>
                          </a:rPr>
                          <m:t>𝐩</m:t>
                        </m:r>
                      </m:e>
                      <m:sub>
                        <m:r>
                          <a:rPr lang="en-US" altLang="ko-KR" sz="2200" i="1" dirty="0">
                            <a:latin typeface="Cambria Math" panose="02040503050406030204" pitchFamily="18" charset="0"/>
                          </a:rPr>
                          <m:t>1</m:t>
                        </m:r>
                      </m:sub>
                    </m:sSub>
                    <m:r>
                      <a:rPr lang="en-US" altLang="ko-KR" sz="2200" i="1" dirty="0">
                        <a:latin typeface="Cambria Math" panose="02040503050406030204" pitchFamily="18" charset="0"/>
                        <a:ea typeface="Cambria Math" panose="02040503050406030204" pitchFamily="18" charset="0"/>
                      </a:rPr>
                      <m:t>× </m:t>
                    </m:r>
                    <m:sSub>
                      <m:sSubPr>
                        <m:ctrlPr>
                          <a:rPr lang="en-US" altLang="ko-KR" sz="2200" i="1" dirty="0">
                            <a:latin typeface="Cambria Math" panose="02040503050406030204" pitchFamily="18" charset="0"/>
                          </a:rPr>
                        </m:ctrlPr>
                      </m:sSubPr>
                      <m:e>
                        <m:r>
                          <a:rPr lang="en-US" altLang="ko-KR" sz="2200" b="1" dirty="0">
                            <a:latin typeface="Cambria Math" panose="02040503050406030204" pitchFamily="18" charset="0"/>
                          </a:rPr>
                          <m:t>𝐩</m:t>
                        </m:r>
                      </m:e>
                      <m:sub>
                        <m:r>
                          <a:rPr lang="en-US" altLang="ko-KR" sz="2200" i="1" dirty="0">
                            <a:latin typeface="Cambria Math" panose="02040503050406030204" pitchFamily="18" charset="0"/>
                          </a:rPr>
                          <m:t>2</m:t>
                        </m:r>
                      </m:sub>
                    </m:sSub>
                  </m:oMath>
                </a14:m>
                <a:r>
                  <a:rPr kumimoji="1" lang="en-US" altLang="ko-KR" sz="2200" dirty="0"/>
                  <a:t> : cross product (axis)</a:t>
                </a:r>
              </a:p>
              <a:p>
                <a:endParaRPr lang="en-US" altLang="ko-KR" sz="2000" dirty="0"/>
              </a:p>
              <a:p>
                <a:pPr>
                  <a:buFont typeface="Arial" panose="020B0604020202020204" pitchFamily="34" charset="0"/>
                  <a:buChar char="•"/>
                </a:pPr>
                <a:r>
                  <a:rPr lang="en-US" altLang="ko-KR" dirty="0"/>
                  <a:t>Then, the rotation transformation is the “rotation by angle </a:t>
                </a:r>
                <a14:m>
                  <m:oMath xmlns:m="http://schemas.openxmlformats.org/officeDocument/2006/math">
                    <m:r>
                      <a:rPr lang="en-US" altLang="ko-KR" i="1" dirty="0" smtClean="0">
                        <a:latin typeface="Cambria Math" panose="02040503050406030204" pitchFamily="18" charset="0"/>
                        <a:ea typeface="Cambria Math" panose="02040503050406030204" pitchFamily="18" charset="0"/>
                      </a:rPr>
                      <m:t>𝜃</m:t>
                    </m:r>
                  </m:oMath>
                </a14:m>
                <a:r>
                  <a:rPr lang="en-US" altLang="ko-KR" dirty="0"/>
                  <a:t> about the axis </a:t>
                </a:r>
                <a14:m>
                  <m:oMath xmlns:m="http://schemas.openxmlformats.org/officeDocument/2006/math">
                    <m:r>
                      <a:rPr lang="en-US" altLang="ko-KR" b="1" i="0" dirty="0" smtClean="0">
                        <a:latin typeface="Cambria Math" panose="02040503050406030204" pitchFamily="18" charset="0"/>
                      </a:rPr>
                      <m:t>𝐧</m:t>
                    </m:r>
                    <m:r>
                      <a:rPr lang="en-US" altLang="ko-KR" b="0" i="1" dirty="0" smtClean="0">
                        <a:latin typeface="Cambria Math" panose="02040503050406030204" pitchFamily="18" charset="0"/>
                      </a:rPr>
                      <m:t>”</m:t>
                    </m:r>
                  </m:oMath>
                </a14:m>
                <a:r>
                  <a:rPr lang="en-US" altLang="ko-KR" dirty="0"/>
                  <a:t> by using quaternion </a:t>
                </a:r>
              </a:p>
            </p:txBody>
          </p:sp>
        </mc:Choice>
        <mc:Fallback>
          <p:sp>
            <p:nvSpPr>
              <p:cNvPr id="3" name="내용 개체 틀 2">
                <a:extLst>
                  <a:ext uri="{FF2B5EF4-FFF2-40B4-BE49-F238E27FC236}">
                    <a16:creationId xmlns:a16="http://schemas.microsoft.com/office/drawing/2014/main" id="{C9E43519-845D-A741-B88D-39939C3FA934}"/>
                  </a:ext>
                </a:extLst>
              </p:cNvPr>
              <p:cNvSpPr>
                <a:spLocks noGrp="1" noRot="1" noChangeAspect="1" noMove="1" noResize="1" noEditPoints="1" noAdjustHandles="1" noChangeArrowheads="1" noChangeShapeType="1" noTextEdit="1"/>
              </p:cNvSpPr>
              <p:nvPr>
                <p:ph idx="1"/>
              </p:nvPr>
            </p:nvSpPr>
            <p:spPr>
              <a:xfrm>
                <a:off x="250370" y="1420231"/>
                <a:ext cx="7144344" cy="4253947"/>
              </a:xfrm>
              <a:blipFill>
                <a:blip r:embed="rId4"/>
                <a:stretch>
                  <a:fillRect l="-1241" t="-893" r="-709"/>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14D30DAF-CDDA-9F42-A6B8-6752217F7008}"/>
              </a:ext>
            </a:extLst>
          </p:cNvPr>
          <p:cNvSpPr>
            <a:spLocks noGrp="1"/>
          </p:cNvSpPr>
          <p:nvPr>
            <p:ph type="sldNum" sz="quarter" idx="12"/>
          </p:nvPr>
        </p:nvSpPr>
        <p:spPr/>
        <p:txBody>
          <a:bodyPr/>
          <a:lstStyle/>
          <a:p>
            <a:fld id="{B81C3356-60A9-4391-B4BA-980644DD2ECD}" type="slidenum">
              <a:rPr lang="ko-KR" altLang="en-US" smtClean="0"/>
              <a:t>19</a:t>
            </a:fld>
            <a:endParaRPr lang="ko-KR" altLang="en-US" dirty="0"/>
          </a:p>
        </p:txBody>
      </p:sp>
      <p:sp>
        <p:nvSpPr>
          <p:cNvPr id="9" name="TextBox 8">
            <a:extLst>
              <a:ext uri="{FF2B5EF4-FFF2-40B4-BE49-F238E27FC236}">
                <a16:creationId xmlns:a16="http://schemas.microsoft.com/office/drawing/2014/main" id="{947CFD66-1339-0C4D-AD11-EA623D533D98}"/>
              </a:ext>
            </a:extLst>
          </p:cNvPr>
          <p:cNvSpPr txBox="1"/>
          <p:nvPr/>
        </p:nvSpPr>
        <p:spPr>
          <a:xfrm>
            <a:off x="9614737" y="1219753"/>
            <a:ext cx="1979894" cy="646331"/>
          </a:xfrm>
          <a:prstGeom prst="rect">
            <a:avLst/>
          </a:prstGeom>
          <a:solidFill>
            <a:schemeClr val="bg1"/>
          </a:solidFill>
        </p:spPr>
        <p:txBody>
          <a:bodyPr wrap="square" rtlCol="0">
            <a:spAutoFit/>
          </a:bodyPr>
          <a:lstStyle/>
          <a:p>
            <a:r>
              <a:rPr kumimoji="1" lang="en-US" altLang="ko-KR" sz="900" dirty="0">
                <a:solidFill>
                  <a:schemeClr val="bg1">
                    <a:lumMod val="50000"/>
                  </a:schemeClr>
                </a:solidFill>
              </a:rPr>
              <a:t>Figure from: Edward Angel, Interactive Computer Graphics: A Top-down Approach with WebGL,</a:t>
            </a:r>
          </a:p>
          <a:p>
            <a:r>
              <a:rPr kumimoji="1" lang="en-US" altLang="ko-KR" sz="900" dirty="0">
                <a:solidFill>
                  <a:schemeClr val="bg1">
                    <a:lumMod val="50000"/>
                  </a:schemeClr>
                </a:solidFill>
              </a:rPr>
              <a:t>7</a:t>
            </a:r>
            <a:r>
              <a:rPr kumimoji="1" lang="en-US" altLang="ko-KR" sz="900" baseline="30000" dirty="0">
                <a:solidFill>
                  <a:schemeClr val="bg1">
                    <a:lumMod val="50000"/>
                  </a:schemeClr>
                </a:solidFill>
              </a:rPr>
              <a:t>th</a:t>
            </a:r>
            <a:r>
              <a:rPr kumimoji="1" lang="en-US" altLang="ko-KR" sz="900" dirty="0">
                <a:solidFill>
                  <a:schemeClr val="bg1">
                    <a:lumMod val="50000"/>
                  </a:schemeClr>
                </a:solidFill>
              </a:rPr>
              <a:t> edition, Pearson, 2014.</a:t>
            </a:r>
            <a:endParaRPr kumimoji="1" lang="ko-KR" altLang="en-US" sz="900" dirty="0">
              <a:solidFill>
                <a:schemeClr val="bg1">
                  <a:lumMod val="50000"/>
                </a:schemeClr>
              </a:solidFill>
            </a:endParaRPr>
          </a:p>
        </p:txBody>
      </p:sp>
      <p:cxnSp>
        <p:nvCxnSpPr>
          <p:cNvPr id="10" name="직선 화살표 연결선 9">
            <a:extLst>
              <a:ext uri="{FF2B5EF4-FFF2-40B4-BE49-F238E27FC236}">
                <a16:creationId xmlns:a16="http://schemas.microsoft.com/office/drawing/2014/main" id="{63DE0DDB-EA74-F286-4030-4754EB30E839}"/>
              </a:ext>
            </a:extLst>
          </p:cNvPr>
          <p:cNvCxnSpPr>
            <a:cxnSpLocks/>
          </p:cNvCxnSpPr>
          <p:nvPr/>
        </p:nvCxnSpPr>
        <p:spPr>
          <a:xfrm flipH="1">
            <a:off x="8688288" y="3356992"/>
            <a:ext cx="792088" cy="360040"/>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B147A9-504C-AEA7-D689-6AE060652372}"/>
                  </a:ext>
                </a:extLst>
              </p:cNvPr>
              <p:cNvSpPr txBox="1"/>
              <p:nvPr/>
            </p:nvSpPr>
            <p:spPr>
              <a:xfrm>
                <a:off x="8529464" y="3656057"/>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2400" b="1" i="0" smtClean="0">
                          <a:solidFill>
                            <a:srgbClr val="FF0000"/>
                          </a:solidFill>
                          <a:latin typeface="Cambria Math" panose="02040503050406030204" pitchFamily="18" charset="0"/>
                        </a:rPr>
                        <m:t>𝐧</m:t>
                      </m:r>
                    </m:oMath>
                  </m:oMathPara>
                </a14:m>
                <a:endParaRPr kumimoji="1" lang="ko-KR" altLang="en-US" sz="2400" b="1" dirty="0">
                  <a:solidFill>
                    <a:srgbClr val="FF0000"/>
                  </a:solidFill>
                </a:endParaRPr>
              </a:p>
            </p:txBody>
          </p:sp>
        </mc:Choice>
        <mc:Fallback xmlns="">
          <p:sp>
            <p:nvSpPr>
              <p:cNvPr id="18" name="TextBox 17">
                <a:extLst>
                  <a:ext uri="{FF2B5EF4-FFF2-40B4-BE49-F238E27FC236}">
                    <a16:creationId xmlns:a16="http://schemas.microsoft.com/office/drawing/2014/main" id="{A0B147A9-504C-AEA7-D689-6AE060652372}"/>
                  </a:ext>
                </a:extLst>
              </p:cNvPr>
              <p:cNvSpPr txBox="1">
                <a:spLocks noRot="1" noChangeAspect="1" noMove="1" noResize="1" noEditPoints="1" noAdjustHandles="1" noChangeArrowheads="1" noChangeShapeType="1" noTextEdit="1"/>
              </p:cNvSpPr>
              <p:nvPr/>
            </p:nvSpPr>
            <p:spPr>
              <a:xfrm>
                <a:off x="8529464" y="3656057"/>
                <a:ext cx="299762" cy="369332"/>
              </a:xfrm>
              <a:prstGeom prst="rect">
                <a:avLst/>
              </a:prstGeom>
              <a:blipFill>
                <a:blip r:embed="rId7"/>
                <a:stretch>
                  <a:fillRect l="-8000" r="-4000" b="-3448"/>
                </a:stretch>
              </a:blipFill>
            </p:spPr>
            <p:txBody>
              <a:bodyPr/>
              <a:lstStyle/>
              <a:p>
                <a:r>
                  <a:rPr lang="ko-KR" altLang="en-US">
                    <a:noFill/>
                  </a:rPr>
                  <a:t> </a:t>
                </a:r>
              </a:p>
            </p:txBody>
          </p:sp>
        </mc:Fallback>
      </mc:AlternateContent>
      <p:sp>
        <p:nvSpPr>
          <p:cNvPr id="19" name="호 18">
            <a:extLst>
              <a:ext uri="{FF2B5EF4-FFF2-40B4-BE49-F238E27FC236}">
                <a16:creationId xmlns:a16="http://schemas.microsoft.com/office/drawing/2014/main" id="{CB2E6219-AC0A-BB96-A689-C259873412C4}"/>
              </a:ext>
            </a:extLst>
          </p:cNvPr>
          <p:cNvSpPr/>
          <p:nvPr/>
        </p:nvSpPr>
        <p:spPr>
          <a:xfrm>
            <a:off x="9124640" y="3068960"/>
            <a:ext cx="571760" cy="398567"/>
          </a:xfrm>
          <a:prstGeom prst="arc">
            <a:avLst>
              <a:gd name="adj1" fmla="val 16200000"/>
              <a:gd name="adj2" fmla="val 7"/>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D46E66-1CC4-8A1A-705D-DB070E4330EA}"/>
                  </a:ext>
                </a:extLst>
              </p:cNvPr>
              <p:cNvSpPr txBox="1"/>
              <p:nvPr/>
            </p:nvSpPr>
            <p:spPr>
              <a:xfrm>
                <a:off x="9503518" y="2751311"/>
                <a:ext cx="33689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rgbClr val="FF0000"/>
                          </a:solidFill>
                          <a:latin typeface="Cambria Math" panose="02040503050406030204" pitchFamily="18" charset="0"/>
                          <a:ea typeface="Cambria Math" panose="02040503050406030204" pitchFamily="18" charset="0"/>
                        </a:rPr>
                        <m:t>𝜽</m:t>
                      </m:r>
                    </m:oMath>
                  </m:oMathPara>
                </a14:m>
                <a:endParaRPr lang="ko-KR" altLang="en-US" sz="2400" b="1" i="1" dirty="0">
                  <a:solidFill>
                    <a:srgbClr val="FF0000"/>
                  </a:solidFill>
                </a:endParaRPr>
              </a:p>
            </p:txBody>
          </p:sp>
        </mc:Choice>
        <mc:Fallback xmlns="">
          <p:sp>
            <p:nvSpPr>
              <p:cNvPr id="21" name="TextBox 20">
                <a:extLst>
                  <a:ext uri="{FF2B5EF4-FFF2-40B4-BE49-F238E27FC236}">
                    <a16:creationId xmlns:a16="http://schemas.microsoft.com/office/drawing/2014/main" id="{C8D46E66-1CC4-8A1A-705D-DB070E4330EA}"/>
                  </a:ext>
                </a:extLst>
              </p:cNvPr>
              <p:cNvSpPr txBox="1">
                <a:spLocks noRot="1" noChangeAspect="1" noMove="1" noResize="1" noEditPoints="1" noAdjustHandles="1" noChangeArrowheads="1" noChangeShapeType="1" noTextEdit="1"/>
              </p:cNvSpPr>
              <p:nvPr/>
            </p:nvSpPr>
            <p:spPr>
              <a:xfrm>
                <a:off x="9503518" y="2751311"/>
                <a:ext cx="336898" cy="461665"/>
              </a:xfrm>
              <a:prstGeom prst="rect">
                <a:avLst/>
              </a:prstGeom>
              <a:blipFill>
                <a:blip r:embed="rId8"/>
                <a:stretch>
                  <a:fillRect l="-3704" r="-1481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360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058118-0A7E-8F40-8CEC-4AD99B1E4288}"/>
              </a:ext>
            </a:extLst>
          </p:cNvPr>
          <p:cNvSpPr>
            <a:spLocks noGrp="1"/>
          </p:cNvSpPr>
          <p:nvPr>
            <p:ph type="title"/>
          </p:nvPr>
        </p:nvSpPr>
        <p:spPr/>
        <p:txBody>
          <a:bodyPr/>
          <a:lstStyle/>
          <a:p>
            <a:r>
              <a:rPr kumimoji="1" lang="en-US" altLang="ko-KR" dirty="0"/>
              <a:t>Clipping</a:t>
            </a:r>
            <a:endParaRPr kumimoji="1" lang="ko-KR" altLang="en-US" dirty="0"/>
          </a:p>
        </p:txBody>
      </p:sp>
      <p:sp>
        <p:nvSpPr>
          <p:cNvPr id="3" name="내용 개체 틀 2">
            <a:extLst>
              <a:ext uri="{FF2B5EF4-FFF2-40B4-BE49-F238E27FC236}">
                <a16:creationId xmlns:a16="http://schemas.microsoft.com/office/drawing/2014/main" id="{4960CF6E-6602-1344-A30F-F95F411CD2AF}"/>
              </a:ext>
            </a:extLst>
          </p:cNvPr>
          <p:cNvSpPr>
            <a:spLocks noGrp="1"/>
          </p:cNvSpPr>
          <p:nvPr>
            <p:ph idx="1"/>
          </p:nvPr>
        </p:nvSpPr>
        <p:spPr>
          <a:xfrm>
            <a:off x="250370" y="1082964"/>
            <a:ext cx="11691260" cy="4578284"/>
          </a:xfrm>
        </p:spPr>
        <p:txBody>
          <a:bodyPr/>
          <a:lstStyle/>
          <a:p>
            <a:r>
              <a:rPr lang="en" altLang="ko-KR" dirty="0"/>
              <a:t>If only a part of a primitive e.g. a triangle is outside the clipping volume, OpenGL will reconstruct the triangle as one or more triangles to fit inside the clipping range.</a:t>
            </a:r>
            <a:endParaRPr kumimoji="1" lang="ko-KR" altLang="en-US" dirty="0"/>
          </a:p>
        </p:txBody>
      </p:sp>
      <p:sp>
        <p:nvSpPr>
          <p:cNvPr id="4" name="슬라이드 번호 개체 틀 3">
            <a:extLst>
              <a:ext uri="{FF2B5EF4-FFF2-40B4-BE49-F238E27FC236}">
                <a16:creationId xmlns:a16="http://schemas.microsoft.com/office/drawing/2014/main" id="{7D4FFBA5-E362-9D4B-A485-A1C5E6D89A65}"/>
              </a:ext>
            </a:extLst>
          </p:cNvPr>
          <p:cNvSpPr>
            <a:spLocks noGrp="1"/>
          </p:cNvSpPr>
          <p:nvPr>
            <p:ph type="sldNum" sz="quarter" idx="12"/>
          </p:nvPr>
        </p:nvSpPr>
        <p:spPr/>
        <p:txBody>
          <a:bodyPr/>
          <a:lstStyle/>
          <a:p>
            <a:fld id="{B81C3356-60A9-4391-B4BA-980644DD2ECD}" type="slidenum">
              <a:rPr lang="ko-KR" altLang="en-US" smtClean="0"/>
              <a:t>2</a:t>
            </a:fld>
            <a:endParaRPr lang="ko-KR" altLang="en-US" dirty="0"/>
          </a:p>
        </p:txBody>
      </p:sp>
      <p:pic>
        <p:nvPicPr>
          <p:cNvPr id="7" name="그림 6">
            <a:extLst>
              <a:ext uri="{FF2B5EF4-FFF2-40B4-BE49-F238E27FC236}">
                <a16:creationId xmlns:a16="http://schemas.microsoft.com/office/drawing/2014/main" id="{496458FB-4AEC-B941-8B70-CCB6FB4D0E0B}"/>
              </a:ext>
            </a:extLst>
          </p:cNvPr>
          <p:cNvPicPr>
            <a:picLocks noChangeAspect="1"/>
          </p:cNvPicPr>
          <p:nvPr/>
        </p:nvPicPr>
        <p:blipFill rotWithShape="1">
          <a:blip r:embed="rId3"/>
          <a:srcRect l="27445" t="53333" r="38182" b="2945"/>
          <a:stretch/>
        </p:blipFill>
        <p:spPr>
          <a:xfrm>
            <a:off x="767408" y="1916832"/>
            <a:ext cx="2867101" cy="2735213"/>
          </a:xfrm>
          <a:prstGeom prst="rect">
            <a:avLst/>
          </a:prstGeom>
        </p:spPr>
      </p:pic>
      <p:pic>
        <p:nvPicPr>
          <p:cNvPr id="8" name="그림 7">
            <a:extLst>
              <a:ext uri="{FF2B5EF4-FFF2-40B4-BE49-F238E27FC236}">
                <a16:creationId xmlns:a16="http://schemas.microsoft.com/office/drawing/2014/main" id="{2BF61D11-35D7-7545-8FE4-EA5162A93DD6}"/>
              </a:ext>
            </a:extLst>
          </p:cNvPr>
          <p:cNvPicPr>
            <a:picLocks noChangeAspect="1"/>
          </p:cNvPicPr>
          <p:nvPr/>
        </p:nvPicPr>
        <p:blipFill>
          <a:blip r:embed="rId4"/>
          <a:stretch>
            <a:fillRect/>
          </a:stretch>
        </p:blipFill>
        <p:spPr>
          <a:xfrm>
            <a:off x="4943872" y="1892761"/>
            <a:ext cx="3995004" cy="3001652"/>
          </a:xfrm>
          <a:prstGeom prst="rect">
            <a:avLst/>
          </a:prstGeom>
        </p:spPr>
      </p:pic>
      <p:sp>
        <p:nvSpPr>
          <p:cNvPr id="9" name="직사각형 8">
            <a:extLst>
              <a:ext uri="{FF2B5EF4-FFF2-40B4-BE49-F238E27FC236}">
                <a16:creationId xmlns:a16="http://schemas.microsoft.com/office/drawing/2014/main" id="{0D239CC7-5B9E-4C44-81F3-B854A85070B9}"/>
              </a:ext>
            </a:extLst>
          </p:cNvPr>
          <p:cNvSpPr/>
          <p:nvPr/>
        </p:nvSpPr>
        <p:spPr>
          <a:xfrm>
            <a:off x="5378574" y="4894413"/>
            <a:ext cx="3125599" cy="276999"/>
          </a:xfrm>
          <a:prstGeom prst="rect">
            <a:avLst/>
          </a:prstGeom>
        </p:spPr>
        <p:txBody>
          <a:bodyPr wrap="none">
            <a:spAutoFit/>
          </a:bodyPr>
          <a:lstStyle/>
          <a:p>
            <a:r>
              <a:rPr lang="en" altLang="ko-KR" sz="1200" dirty="0">
                <a:solidFill>
                  <a:schemeClr val="bg1">
                    <a:lumMod val="50000"/>
                  </a:schemeClr>
                </a:solidFill>
              </a:rPr>
              <a:t>https://en.wikipedia.org/wiki/Line_clipping</a:t>
            </a:r>
            <a:endParaRPr lang="ko-KR" altLang="en-US" sz="1200" dirty="0">
              <a:solidFill>
                <a:schemeClr val="bg1">
                  <a:lumMod val="50000"/>
                </a:schemeClr>
              </a:solidFill>
            </a:endParaRPr>
          </a:p>
        </p:txBody>
      </p:sp>
      <p:sp>
        <p:nvSpPr>
          <p:cNvPr id="11" name="직사각형 10">
            <a:extLst>
              <a:ext uri="{FF2B5EF4-FFF2-40B4-BE49-F238E27FC236}">
                <a16:creationId xmlns:a16="http://schemas.microsoft.com/office/drawing/2014/main" id="{FC378158-7466-D142-B6D3-F38F493769E3}"/>
              </a:ext>
            </a:extLst>
          </p:cNvPr>
          <p:cNvSpPr/>
          <p:nvPr/>
        </p:nvSpPr>
        <p:spPr>
          <a:xfrm>
            <a:off x="767408" y="4784423"/>
            <a:ext cx="3274795" cy="461665"/>
          </a:xfrm>
          <a:prstGeom prst="rect">
            <a:avLst/>
          </a:prstGeom>
        </p:spPr>
        <p:txBody>
          <a:bodyPr wrap="square">
            <a:spAutoFit/>
          </a:bodyPr>
          <a:lstStyle/>
          <a:p>
            <a:r>
              <a:rPr lang="en" altLang="ko-KR" sz="1200" dirty="0">
                <a:solidFill>
                  <a:schemeClr val="bg1">
                    <a:lumMod val="50000"/>
                  </a:schemeClr>
                </a:solidFill>
              </a:rPr>
              <a:t>https://www.slideserve.com/nicodemus/9-scan-conversion-midterm-review</a:t>
            </a:r>
            <a:endParaRPr lang="ko-KR" altLang="en-US" sz="1200" dirty="0">
              <a:solidFill>
                <a:schemeClr val="bg1">
                  <a:lumMod val="50000"/>
                </a:schemeClr>
              </a:solidFill>
            </a:endParaRPr>
          </a:p>
        </p:txBody>
      </p:sp>
      <p:sp>
        <p:nvSpPr>
          <p:cNvPr id="5" name="TextBox 4">
            <a:extLst>
              <a:ext uri="{FF2B5EF4-FFF2-40B4-BE49-F238E27FC236}">
                <a16:creationId xmlns:a16="http://schemas.microsoft.com/office/drawing/2014/main" id="{71D71F2B-43A7-4F74-5A21-603E11FBC207}"/>
              </a:ext>
            </a:extLst>
          </p:cNvPr>
          <p:cNvSpPr txBox="1"/>
          <p:nvPr/>
        </p:nvSpPr>
        <p:spPr>
          <a:xfrm>
            <a:off x="6096000" y="1922642"/>
            <a:ext cx="336952" cy="369332"/>
          </a:xfrm>
          <a:prstGeom prst="rect">
            <a:avLst/>
          </a:prstGeom>
          <a:noFill/>
        </p:spPr>
        <p:txBody>
          <a:bodyPr wrap="none" rtlCol="0">
            <a:spAutoFit/>
          </a:bodyPr>
          <a:lstStyle/>
          <a:p>
            <a:r>
              <a:rPr kumimoji="1" lang="en-US" altLang="ko-KR" dirty="0"/>
              <a:t>A</a:t>
            </a:r>
            <a:endParaRPr kumimoji="1" lang="ko-KR" altLang="en-US" dirty="0"/>
          </a:p>
        </p:txBody>
      </p:sp>
      <p:sp>
        <p:nvSpPr>
          <p:cNvPr id="6" name="TextBox 5">
            <a:extLst>
              <a:ext uri="{FF2B5EF4-FFF2-40B4-BE49-F238E27FC236}">
                <a16:creationId xmlns:a16="http://schemas.microsoft.com/office/drawing/2014/main" id="{EB3C806E-45E0-593D-7E7B-FA1FCDE19532}"/>
              </a:ext>
            </a:extLst>
          </p:cNvPr>
          <p:cNvSpPr txBox="1"/>
          <p:nvPr/>
        </p:nvSpPr>
        <p:spPr>
          <a:xfrm>
            <a:off x="6435124" y="2915106"/>
            <a:ext cx="319318" cy="369332"/>
          </a:xfrm>
          <a:prstGeom prst="rect">
            <a:avLst/>
          </a:prstGeom>
          <a:noFill/>
        </p:spPr>
        <p:txBody>
          <a:bodyPr wrap="none" rtlCol="0">
            <a:spAutoFit/>
          </a:bodyPr>
          <a:lstStyle/>
          <a:p>
            <a:r>
              <a:rPr kumimoji="1" lang="en-US" altLang="ko-KR" dirty="0"/>
              <a:t>B</a:t>
            </a:r>
            <a:endParaRPr kumimoji="1" lang="ko-KR" altLang="en-US" dirty="0"/>
          </a:p>
        </p:txBody>
      </p:sp>
      <p:sp>
        <p:nvSpPr>
          <p:cNvPr id="10" name="TextBox 9">
            <a:extLst>
              <a:ext uri="{FF2B5EF4-FFF2-40B4-BE49-F238E27FC236}">
                <a16:creationId xmlns:a16="http://schemas.microsoft.com/office/drawing/2014/main" id="{7AEBF284-50C2-65F5-F7EC-3DCDF9CE62DA}"/>
              </a:ext>
            </a:extLst>
          </p:cNvPr>
          <p:cNvSpPr txBox="1"/>
          <p:nvPr/>
        </p:nvSpPr>
        <p:spPr>
          <a:xfrm>
            <a:off x="7464152" y="3408528"/>
            <a:ext cx="330540" cy="369332"/>
          </a:xfrm>
          <a:prstGeom prst="rect">
            <a:avLst/>
          </a:prstGeom>
          <a:noFill/>
        </p:spPr>
        <p:txBody>
          <a:bodyPr wrap="none" rtlCol="0">
            <a:spAutoFit/>
          </a:bodyPr>
          <a:lstStyle/>
          <a:p>
            <a:r>
              <a:rPr kumimoji="1" lang="en-US" altLang="ko-KR" dirty="0"/>
              <a:t>C</a:t>
            </a:r>
            <a:endParaRPr kumimoji="1" lang="ko-KR" altLang="en-US" dirty="0"/>
          </a:p>
        </p:txBody>
      </p:sp>
      <p:sp>
        <p:nvSpPr>
          <p:cNvPr id="12" name="TextBox 11">
            <a:extLst>
              <a:ext uri="{FF2B5EF4-FFF2-40B4-BE49-F238E27FC236}">
                <a16:creationId xmlns:a16="http://schemas.microsoft.com/office/drawing/2014/main" id="{1C4EBE43-FCF0-1667-276A-B23AB4D4A619}"/>
              </a:ext>
            </a:extLst>
          </p:cNvPr>
          <p:cNvSpPr txBox="1"/>
          <p:nvPr/>
        </p:nvSpPr>
        <p:spPr>
          <a:xfrm>
            <a:off x="7623300" y="2896358"/>
            <a:ext cx="349776" cy="369332"/>
          </a:xfrm>
          <a:prstGeom prst="rect">
            <a:avLst/>
          </a:prstGeom>
          <a:noFill/>
        </p:spPr>
        <p:txBody>
          <a:bodyPr wrap="none" rtlCol="0">
            <a:spAutoFit/>
          </a:bodyPr>
          <a:lstStyle/>
          <a:p>
            <a:r>
              <a:rPr kumimoji="1" lang="en-US" altLang="ko-KR" dirty="0"/>
              <a:t>D</a:t>
            </a:r>
            <a:endParaRPr kumimoji="1" lang="ko-KR" altLang="en-US" dirty="0"/>
          </a:p>
        </p:txBody>
      </p:sp>
    </p:spTree>
    <p:extLst>
      <p:ext uri="{BB962C8B-B14F-4D97-AF65-F5344CB8AC3E}">
        <p14:creationId xmlns:p14="http://schemas.microsoft.com/office/powerpoint/2010/main" val="30591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5" grpId="0"/>
      <p:bldP spid="6"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63064D6C-08ED-F04D-8FF2-2CD37473B597}"/>
              </a:ext>
            </a:extLst>
          </p:cNvPr>
          <p:cNvSpPr>
            <a:spLocks noGrp="1"/>
          </p:cNvSpPr>
          <p:nvPr>
            <p:ph type="ctrTitle"/>
          </p:nvPr>
        </p:nvSpPr>
        <p:spPr>
          <a:xfrm>
            <a:off x="914400" y="734839"/>
            <a:ext cx="10363200" cy="1470025"/>
          </a:xfrm>
        </p:spPr>
        <p:txBody>
          <a:bodyPr/>
          <a:lstStyle/>
          <a:p>
            <a:r>
              <a:rPr kumimoji="1" lang="en-US" altLang="ko-KR" dirty="0"/>
              <a:t>Program 12_Arcball</a:t>
            </a:r>
            <a:endParaRPr kumimoji="1" lang="ko-KR" altLang="en-US" dirty="0"/>
          </a:p>
        </p:txBody>
      </p:sp>
      <p:sp>
        <p:nvSpPr>
          <p:cNvPr id="4" name="슬라이드 번호 개체 틀 3">
            <a:extLst>
              <a:ext uri="{FF2B5EF4-FFF2-40B4-BE49-F238E27FC236}">
                <a16:creationId xmlns:a16="http://schemas.microsoft.com/office/drawing/2014/main" id="{5F10B832-ED36-2240-A6B1-10AF9C6185AF}"/>
              </a:ext>
            </a:extLst>
          </p:cNvPr>
          <p:cNvSpPr>
            <a:spLocks noGrp="1"/>
          </p:cNvSpPr>
          <p:nvPr>
            <p:ph type="sldNum" sz="quarter" idx="4294967295"/>
          </p:nvPr>
        </p:nvSpPr>
        <p:spPr>
          <a:xfrm>
            <a:off x="11674475" y="6396038"/>
            <a:ext cx="517525" cy="323850"/>
          </a:xfrm>
        </p:spPr>
        <p:txBody>
          <a:bodyPr/>
          <a:lstStyle/>
          <a:p>
            <a:fld id="{B81C3356-60A9-4391-B4BA-980644DD2ECD}" type="slidenum">
              <a:rPr lang="ko-KR" altLang="en-US" smtClean="0"/>
              <a:t>20</a:t>
            </a:fld>
            <a:endParaRPr lang="ko-KR" altLang="en-US" dirty="0"/>
          </a:p>
        </p:txBody>
      </p:sp>
      <p:sp>
        <p:nvSpPr>
          <p:cNvPr id="7" name="TextBox 6">
            <a:extLst>
              <a:ext uri="{FF2B5EF4-FFF2-40B4-BE49-F238E27FC236}">
                <a16:creationId xmlns:a16="http://schemas.microsoft.com/office/drawing/2014/main" id="{28CED5B8-0D75-7D4D-B662-997D97B6CA19}"/>
              </a:ext>
            </a:extLst>
          </p:cNvPr>
          <p:cNvSpPr txBox="1"/>
          <p:nvPr/>
        </p:nvSpPr>
        <p:spPr>
          <a:xfrm>
            <a:off x="5679602" y="2564904"/>
            <a:ext cx="5994873" cy="1938992"/>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R" sz="2400" dirty="0"/>
              <a:t>Keyboard</a:t>
            </a:r>
          </a:p>
          <a:p>
            <a:pPr marL="742950" lvl="1" indent="-285750">
              <a:buFont typeface="Arial" panose="020B0604020202020204" pitchFamily="34" charset="0"/>
              <a:buChar char="•"/>
            </a:pPr>
            <a:r>
              <a:rPr kumimoji="1" lang="en-US" altLang="ko-KR" sz="2400" dirty="0"/>
              <a:t>a: toggle camera/model rotation</a:t>
            </a:r>
          </a:p>
          <a:p>
            <a:pPr marL="742950" lvl="1" indent="-285750">
              <a:buFont typeface="Arial" panose="020B0604020202020204" pitchFamily="34" charset="0"/>
              <a:buChar char="•"/>
            </a:pPr>
            <a:r>
              <a:rPr kumimoji="1" lang="en-US" altLang="ko-KR" sz="2400" dirty="0"/>
              <a:t>r: reset </a:t>
            </a:r>
            <a:r>
              <a:rPr kumimoji="1" lang="en-US" altLang="ko-KR" sz="2400" dirty="0" err="1"/>
              <a:t>arcball</a:t>
            </a:r>
            <a:endParaRPr kumimoji="1" lang="en-US" altLang="ko-KR" sz="2400" dirty="0"/>
          </a:p>
          <a:p>
            <a:pPr marL="285750" indent="-285750">
              <a:buFont typeface="Arial" panose="020B0604020202020204" pitchFamily="34" charset="0"/>
              <a:buChar char="•"/>
            </a:pPr>
            <a:r>
              <a:rPr kumimoji="1" lang="en-US" altLang="ko-KR" sz="2400" dirty="0"/>
              <a:t>Mouse</a:t>
            </a:r>
          </a:p>
          <a:p>
            <a:pPr marL="742950" lvl="1" indent="-285750">
              <a:buFont typeface="Arial" panose="020B0604020202020204" pitchFamily="34" charset="0"/>
              <a:buChar char="•"/>
            </a:pPr>
            <a:r>
              <a:rPr kumimoji="1" lang="en-US" altLang="ko-KR" sz="2400" dirty="0"/>
              <a:t>left button: arc ball dragging</a:t>
            </a:r>
          </a:p>
        </p:txBody>
      </p:sp>
      <p:pic>
        <p:nvPicPr>
          <p:cNvPr id="2" name="그림 1">
            <a:extLst>
              <a:ext uri="{FF2B5EF4-FFF2-40B4-BE49-F238E27FC236}">
                <a16:creationId xmlns:a16="http://schemas.microsoft.com/office/drawing/2014/main" id="{F052A339-8120-8CD0-F2F4-525F20F12485}"/>
              </a:ext>
            </a:extLst>
          </p:cNvPr>
          <p:cNvPicPr>
            <a:picLocks noChangeAspect="1"/>
          </p:cNvPicPr>
          <p:nvPr/>
        </p:nvPicPr>
        <p:blipFill>
          <a:blip r:embed="rId3"/>
          <a:stretch>
            <a:fillRect/>
          </a:stretch>
        </p:blipFill>
        <p:spPr>
          <a:xfrm>
            <a:off x="1127448" y="1988840"/>
            <a:ext cx="4278209" cy="4296864"/>
          </a:xfrm>
          <a:prstGeom prst="rect">
            <a:avLst/>
          </a:prstGeom>
        </p:spPr>
      </p:pic>
    </p:spTree>
    <p:extLst>
      <p:ext uri="{BB962C8B-B14F-4D97-AF65-F5344CB8AC3E}">
        <p14:creationId xmlns:p14="http://schemas.microsoft.com/office/powerpoint/2010/main" val="2717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Projection</a:t>
            </a:r>
            <a:endParaRPr lang="ko-KR" altLang="en-US" dirty="0"/>
          </a:p>
        </p:txBody>
      </p:sp>
      <p:sp>
        <p:nvSpPr>
          <p:cNvPr id="3" name="내용 개체 틀 2"/>
          <p:cNvSpPr>
            <a:spLocks noGrp="1"/>
          </p:cNvSpPr>
          <p:nvPr>
            <p:ph idx="1"/>
          </p:nvPr>
        </p:nvSpPr>
        <p:spPr/>
        <p:txBody>
          <a:bodyPr/>
          <a:lstStyle/>
          <a:p>
            <a:r>
              <a:rPr lang="en-US" altLang="ko-KR" dirty="0"/>
              <a:t>Viewing 3D objects on a 2D display requires a mapping from 3D to 2D</a:t>
            </a:r>
          </a:p>
          <a:p>
            <a:r>
              <a:rPr lang="en-US" altLang="ko-KR" dirty="0"/>
              <a:t>Projector: line</a:t>
            </a:r>
            <a:r>
              <a:rPr lang="ko-KR" altLang="en-US" dirty="0"/>
              <a:t> </a:t>
            </a:r>
            <a:r>
              <a:rPr lang="en-US" altLang="ko-KR" dirty="0"/>
              <a:t>from the COP through each point in the object</a:t>
            </a:r>
          </a:p>
          <a:p>
            <a:r>
              <a:rPr lang="en-US" altLang="ko-KR" dirty="0"/>
              <a:t>Projection: Intersection of projectors with the view plane</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3</a:t>
            </a:fld>
            <a:endParaRPr lang="ko-KR" altLang="en-US"/>
          </a:p>
        </p:txBody>
      </p:sp>
      <p:pic>
        <p:nvPicPr>
          <p:cNvPr id="5" name="그림 4"/>
          <p:cNvPicPr>
            <a:picLocks noChangeAspect="1"/>
          </p:cNvPicPr>
          <p:nvPr/>
        </p:nvPicPr>
        <p:blipFill>
          <a:blip r:embed="rId3"/>
          <a:stretch>
            <a:fillRect/>
          </a:stretch>
        </p:blipFill>
        <p:spPr>
          <a:xfrm>
            <a:off x="3107059" y="2780928"/>
            <a:ext cx="5619128" cy="2054929"/>
          </a:xfrm>
          <a:prstGeom prst="rect">
            <a:avLst/>
          </a:prstGeom>
        </p:spPr>
      </p:pic>
      <p:sp>
        <p:nvSpPr>
          <p:cNvPr id="6" name="TextBox 5"/>
          <p:cNvSpPr txBox="1"/>
          <p:nvPr/>
        </p:nvSpPr>
        <p:spPr>
          <a:xfrm>
            <a:off x="8440066" y="3196156"/>
            <a:ext cx="777713" cy="369332"/>
          </a:xfrm>
          <a:prstGeom prst="rect">
            <a:avLst/>
          </a:prstGeom>
          <a:noFill/>
        </p:spPr>
        <p:txBody>
          <a:bodyPr wrap="none" rtlCol="0">
            <a:spAutoFit/>
          </a:bodyPr>
          <a:lstStyle/>
          <a:p>
            <a:r>
              <a:rPr lang="en-US" altLang="ko-KR" dirty="0"/>
              <a:t>(COP)</a:t>
            </a:r>
            <a:endParaRPr lang="ko-KR" altLang="en-US" dirty="0"/>
          </a:p>
        </p:txBody>
      </p:sp>
      <p:sp>
        <p:nvSpPr>
          <p:cNvPr id="7" name="TextBox 6"/>
          <p:cNvSpPr txBox="1"/>
          <p:nvPr/>
        </p:nvSpPr>
        <p:spPr>
          <a:xfrm>
            <a:off x="5916623" y="2426546"/>
            <a:ext cx="1332416" cy="369332"/>
          </a:xfrm>
          <a:prstGeom prst="rect">
            <a:avLst/>
          </a:prstGeom>
          <a:noFill/>
        </p:spPr>
        <p:txBody>
          <a:bodyPr wrap="none" rtlCol="0">
            <a:spAutoFit/>
          </a:bodyPr>
          <a:lstStyle/>
          <a:p>
            <a:r>
              <a:rPr lang="en-US" altLang="ko-KR" dirty="0"/>
              <a:t>View plane</a:t>
            </a:r>
            <a:endParaRPr lang="ko-KR" altLang="en-US" dirty="0"/>
          </a:p>
        </p:txBody>
      </p:sp>
      <p:sp>
        <p:nvSpPr>
          <p:cNvPr id="8" name="TextBox 7"/>
          <p:cNvSpPr txBox="1"/>
          <p:nvPr/>
        </p:nvSpPr>
        <p:spPr>
          <a:xfrm>
            <a:off x="3869833" y="4187827"/>
            <a:ext cx="1118832" cy="369332"/>
          </a:xfrm>
          <a:prstGeom prst="rect">
            <a:avLst/>
          </a:prstGeom>
          <a:noFill/>
        </p:spPr>
        <p:txBody>
          <a:bodyPr wrap="none" rtlCol="0">
            <a:spAutoFit/>
          </a:bodyPr>
          <a:lstStyle/>
          <a:p>
            <a:r>
              <a:rPr lang="en-US" altLang="ko-KR" dirty="0"/>
              <a:t>Projector</a:t>
            </a:r>
            <a:endParaRPr lang="ko-KR" altLang="en-US" dirty="0"/>
          </a:p>
        </p:txBody>
      </p:sp>
      <p:sp>
        <p:nvSpPr>
          <p:cNvPr id="9" name="TextBox 8"/>
          <p:cNvSpPr txBox="1"/>
          <p:nvPr/>
        </p:nvSpPr>
        <p:spPr>
          <a:xfrm>
            <a:off x="4413803" y="3380822"/>
            <a:ext cx="1118832" cy="369332"/>
          </a:xfrm>
          <a:prstGeom prst="rect">
            <a:avLst/>
          </a:prstGeom>
          <a:noFill/>
        </p:spPr>
        <p:txBody>
          <a:bodyPr wrap="none" rtlCol="0">
            <a:spAutoFit/>
          </a:bodyPr>
          <a:lstStyle/>
          <a:p>
            <a:r>
              <a:rPr lang="en-US" altLang="ko-KR" dirty="0"/>
              <a:t>Projector</a:t>
            </a:r>
            <a:endParaRPr lang="ko-KR" altLang="en-US" dirty="0"/>
          </a:p>
        </p:txBody>
      </p:sp>
    </p:spTree>
    <p:extLst>
      <p:ext uri="{BB962C8B-B14F-4D97-AF65-F5344CB8AC3E}">
        <p14:creationId xmlns:p14="http://schemas.microsoft.com/office/powerpoint/2010/main" val="145975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Parallel vs Perspective Projection</a:t>
            </a:r>
            <a:endParaRPr lang="ko-KR" altLang="en-US" dirty="0"/>
          </a:p>
        </p:txBody>
      </p:sp>
      <p:sp>
        <p:nvSpPr>
          <p:cNvPr id="3" name="내용 개체 틀 2"/>
          <p:cNvSpPr>
            <a:spLocks noGrp="1"/>
          </p:cNvSpPr>
          <p:nvPr>
            <p:ph idx="1"/>
          </p:nvPr>
        </p:nvSpPr>
        <p:spPr>
          <a:xfrm>
            <a:off x="660400" y="1143000"/>
            <a:ext cx="7287565" cy="3479800"/>
          </a:xfrm>
        </p:spPr>
        <p:txBody>
          <a:bodyPr/>
          <a:lstStyle/>
          <a:p>
            <a:r>
              <a:rPr lang="en-US" altLang="ko-KR" dirty="0"/>
              <a:t>Parallel (Orthographic) projection: COP at infinity</a:t>
            </a:r>
          </a:p>
          <a:p>
            <a:pPr lvl="1"/>
            <a:r>
              <a:rPr lang="en-US" altLang="ko-KR" dirty="0"/>
              <a:t>Preserving relative proportions of objects</a:t>
            </a:r>
          </a:p>
          <a:p>
            <a:pPr lvl="1"/>
            <a:r>
              <a:rPr lang="en-US" altLang="ko-KR" dirty="0"/>
              <a:t>Less realistic</a:t>
            </a:r>
          </a:p>
          <a:p>
            <a:pPr lvl="1"/>
            <a:r>
              <a:rPr lang="en-US" altLang="ko-KR" dirty="0"/>
              <a:t>Mostly used in engineering drawing</a:t>
            </a:r>
          </a:p>
          <a:p>
            <a:r>
              <a:rPr lang="en-US" altLang="ko-KR" dirty="0"/>
              <a:t>Perspective projection: finite COP</a:t>
            </a:r>
          </a:p>
          <a:p>
            <a:pPr lvl="1"/>
            <a:r>
              <a:rPr lang="en-US" altLang="ko-KR" dirty="0"/>
              <a:t>Realistic</a:t>
            </a:r>
          </a:p>
          <a:p>
            <a:pPr lvl="1"/>
            <a:r>
              <a:rPr lang="en-US" altLang="ko-KR" dirty="0"/>
              <a:t>No preservation of relative proportions</a:t>
            </a:r>
          </a:p>
          <a:p>
            <a:pPr lvl="1"/>
            <a:r>
              <a:rPr lang="en-US" altLang="ko-KR" dirty="0"/>
              <a:t>Mostly used in computer graphics</a:t>
            </a:r>
          </a:p>
          <a:p>
            <a:pPr lvl="1"/>
            <a:endParaRPr lang="ko-KR" altLang="en-US" dirty="0"/>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4</a:t>
            </a:fld>
            <a:endParaRPr lang="ko-KR" altLang="en-US"/>
          </a:p>
        </p:txBody>
      </p:sp>
      <p:grpSp>
        <p:nvGrpSpPr>
          <p:cNvPr id="13" name="그룹 12">
            <a:extLst>
              <a:ext uri="{FF2B5EF4-FFF2-40B4-BE49-F238E27FC236}">
                <a16:creationId xmlns:a16="http://schemas.microsoft.com/office/drawing/2014/main" id="{07408C12-8516-124C-93DA-3BC3876918D3}"/>
              </a:ext>
            </a:extLst>
          </p:cNvPr>
          <p:cNvGrpSpPr/>
          <p:nvPr/>
        </p:nvGrpSpPr>
        <p:grpSpPr>
          <a:xfrm>
            <a:off x="6751490" y="980728"/>
            <a:ext cx="4384070" cy="1556767"/>
            <a:chOff x="6762304" y="1190508"/>
            <a:chExt cx="4384070" cy="1556767"/>
          </a:xfrm>
        </p:grpSpPr>
        <p:pic>
          <p:nvPicPr>
            <p:cNvPr id="5" name="그림 4"/>
            <p:cNvPicPr>
              <a:picLocks noChangeAspect="1"/>
            </p:cNvPicPr>
            <p:nvPr/>
          </p:nvPicPr>
          <p:blipFill rotWithShape="1">
            <a:blip r:embed="rId3"/>
            <a:srcRect b="47879"/>
            <a:stretch/>
          </p:blipFill>
          <p:spPr>
            <a:xfrm>
              <a:off x="6762304" y="1190508"/>
              <a:ext cx="3879474" cy="1327230"/>
            </a:xfrm>
            <a:prstGeom prst="rect">
              <a:avLst/>
            </a:prstGeom>
          </p:spPr>
        </p:pic>
        <p:sp>
          <p:nvSpPr>
            <p:cNvPr id="6" name="TextBox 5"/>
            <p:cNvSpPr txBox="1"/>
            <p:nvPr/>
          </p:nvSpPr>
          <p:spPr>
            <a:xfrm>
              <a:off x="10224327" y="1953804"/>
              <a:ext cx="922047" cy="369332"/>
            </a:xfrm>
            <a:prstGeom prst="rect">
              <a:avLst/>
            </a:prstGeom>
            <a:noFill/>
          </p:spPr>
          <p:txBody>
            <a:bodyPr wrap="none" rtlCol="0">
              <a:spAutoFit/>
            </a:bodyPr>
            <a:lstStyle/>
            <a:p>
              <a:r>
                <a:rPr lang="en-US" altLang="ko-KR" dirty="0"/>
                <a:t>Parallel</a:t>
              </a:r>
              <a:endParaRPr lang="ko-KR" altLang="en-US" dirty="0"/>
            </a:p>
          </p:txBody>
        </p:sp>
        <p:sp>
          <p:nvSpPr>
            <p:cNvPr id="10" name="직사각형 9">
              <a:extLst>
                <a:ext uri="{FF2B5EF4-FFF2-40B4-BE49-F238E27FC236}">
                  <a16:creationId xmlns:a16="http://schemas.microsoft.com/office/drawing/2014/main" id="{A405FA74-D7D7-E741-8C29-F741B07569AA}"/>
                </a:ext>
              </a:extLst>
            </p:cNvPr>
            <p:cNvSpPr/>
            <p:nvPr/>
          </p:nvSpPr>
          <p:spPr bwMode="auto">
            <a:xfrm>
              <a:off x="8785736" y="2244547"/>
              <a:ext cx="578398" cy="502728"/>
            </a:xfrm>
            <a:prstGeom prst="rect">
              <a:avLst/>
            </a:prstGeom>
            <a:solidFill>
              <a:schemeClr val="bg1"/>
            </a:solidFill>
            <a:ln w="9525" cap="flat" cmpd="sng" algn="ctr">
              <a:no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grpSp>
        <p:nvGrpSpPr>
          <p:cNvPr id="12" name="그룹 11">
            <a:extLst>
              <a:ext uri="{FF2B5EF4-FFF2-40B4-BE49-F238E27FC236}">
                <a16:creationId xmlns:a16="http://schemas.microsoft.com/office/drawing/2014/main" id="{949029E9-2126-E64C-B3F7-0C1CD0DEBBC0}"/>
              </a:ext>
            </a:extLst>
          </p:cNvPr>
          <p:cNvGrpSpPr/>
          <p:nvPr/>
        </p:nvGrpSpPr>
        <p:grpSpPr>
          <a:xfrm>
            <a:off x="6683178" y="2451737"/>
            <a:ext cx="4884167" cy="1733620"/>
            <a:chOff x="6693992" y="2661517"/>
            <a:chExt cx="4884167" cy="1733620"/>
          </a:xfrm>
        </p:grpSpPr>
        <p:pic>
          <p:nvPicPr>
            <p:cNvPr id="9" name="그림 8">
              <a:extLst>
                <a:ext uri="{FF2B5EF4-FFF2-40B4-BE49-F238E27FC236}">
                  <a16:creationId xmlns:a16="http://schemas.microsoft.com/office/drawing/2014/main" id="{2D03A3C1-4863-3E46-8307-1F14F1A17A46}"/>
                </a:ext>
              </a:extLst>
            </p:cNvPr>
            <p:cNvPicPr>
              <a:picLocks noChangeAspect="1"/>
            </p:cNvPicPr>
            <p:nvPr/>
          </p:nvPicPr>
          <p:blipFill rotWithShape="1">
            <a:blip r:embed="rId3"/>
            <a:srcRect t="44228"/>
            <a:stretch/>
          </p:blipFill>
          <p:spPr>
            <a:xfrm>
              <a:off x="6693992" y="2974938"/>
              <a:ext cx="3879474" cy="1420199"/>
            </a:xfrm>
            <a:prstGeom prst="rect">
              <a:avLst/>
            </a:prstGeom>
          </p:spPr>
        </p:pic>
        <p:sp>
          <p:nvSpPr>
            <p:cNvPr id="7" name="TextBox 6"/>
            <p:cNvSpPr txBox="1"/>
            <p:nvPr/>
          </p:nvSpPr>
          <p:spPr>
            <a:xfrm>
              <a:off x="10224327" y="3189337"/>
              <a:ext cx="1353832" cy="369332"/>
            </a:xfrm>
            <a:prstGeom prst="rect">
              <a:avLst/>
            </a:prstGeom>
            <a:noFill/>
          </p:spPr>
          <p:txBody>
            <a:bodyPr wrap="none" rtlCol="0">
              <a:spAutoFit/>
            </a:bodyPr>
            <a:lstStyle/>
            <a:p>
              <a:r>
                <a:rPr lang="en-US" altLang="ko-KR" dirty="0"/>
                <a:t>Perspective</a:t>
              </a:r>
              <a:endParaRPr lang="ko-KR" altLang="en-US" dirty="0"/>
            </a:p>
          </p:txBody>
        </p:sp>
        <p:sp>
          <p:nvSpPr>
            <p:cNvPr id="11" name="직사각형 10">
              <a:extLst>
                <a:ext uri="{FF2B5EF4-FFF2-40B4-BE49-F238E27FC236}">
                  <a16:creationId xmlns:a16="http://schemas.microsoft.com/office/drawing/2014/main" id="{AEF36A8C-D9F3-374C-B987-A94D23F7386D}"/>
                </a:ext>
              </a:extLst>
            </p:cNvPr>
            <p:cNvSpPr/>
            <p:nvPr/>
          </p:nvSpPr>
          <p:spPr bwMode="auto">
            <a:xfrm>
              <a:off x="8008389" y="2661517"/>
              <a:ext cx="578398" cy="502728"/>
            </a:xfrm>
            <a:prstGeom prst="rect">
              <a:avLst/>
            </a:prstGeom>
            <a:solidFill>
              <a:schemeClr val="bg1"/>
            </a:solidFill>
            <a:ln w="9525" cap="flat" cmpd="sng" algn="ctr">
              <a:no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grpSp>
    </p:spTree>
    <p:extLst>
      <p:ext uri="{BB962C8B-B14F-4D97-AF65-F5344CB8AC3E}">
        <p14:creationId xmlns:p14="http://schemas.microsoft.com/office/powerpoint/2010/main" val="14681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Parallel Projection</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12800" y="1095610"/>
                <a:ext cx="10430933" cy="4349415"/>
              </a:xfrm>
            </p:spPr>
            <p:txBody>
              <a:bodyPr/>
              <a:lstStyle/>
              <a:p>
                <a14:m>
                  <m:oMath xmlns:m="http://schemas.openxmlformats.org/officeDocument/2006/math">
                    <m:r>
                      <a:rPr lang="en-US" altLang="ko-KR" i="1" dirty="0" smtClean="0">
                        <a:latin typeface="Cambria Math" panose="02040503050406030204" pitchFamily="18" charset="0"/>
                      </a:rPr>
                      <m:t>𝑑</m:t>
                    </m:r>
                  </m:oMath>
                </a14:m>
                <a:r>
                  <a:rPr lang="en-US" altLang="ko-KR" dirty="0"/>
                  <a:t> = distance between COP and view plane</a:t>
                </a:r>
              </a:p>
              <a:p>
                <a:r>
                  <a:rPr lang="en-US" altLang="ko-KR" dirty="0"/>
                  <a:t>Point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m:rPr>
                            <m:sty m:val="p"/>
                          </m:rPr>
                          <a:rPr lang="en-US" altLang="ko-KR" b="0" i="0" smtClean="0">
                            <a:latin typeface="Cambria Math" charset="0"/>
                          </a:rPr>
                          <m:t>c</m:t>
                        </m:r>
                      </m:sub>
                    </m:sSub>
                    <m:r>
                      <a:rPr lang="en-US" altLang="ko-KR" b="0" i="0" smtClean="0">
                        <a:latin typeface="Cambria Math" charset="0"/>
                      </a:rPr>
                      <m:t>=</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m:t>
                    </m:r>
                  </m:oMath>
                </a14:m>
                <a:r>
                  <a:rPr lang="en-US" altLang="ko-KR" dirty="0"/>
                  <a:t> in view space</a:t>
                </a:r>
              </a:p>
              <a:p>
                <a:r>
                  <a:rPr lang="en-US" altLang="ko-KR" dirty="0"/>
                  <a:t>After parallel projection,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𝑐</m:t>
                        </m:r>
                      </m:sub>
                    </m:sSub>
                  </m:oMath>
                </a14:m>
                <a:r>
                  <a:rPr lang="en-US" altLang="ko-KR" dirty="0"/>
                  <a:t> is transformed to </a:t>
                </a:r>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𝑝</m:t>
                        </m:r>
                      </m:sub>
                    </m:sSub>
                  </m:oMath>
                </a14:m>
                <a:r>
                  <a:rPr lang="en-US" altLang="ko-KR" dirty="0"/>
                  <a:t>:</a:t>
                </a:r>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endParaRPr lang="en-US" altLang="ko-KR" dirty="0"/>
              </a:p>
              <a:p>
                <a:pPr marL="0" indent="0">
                  <a:buNone/>
                </a:pPr>
                <a:r>
                  <a:rPr lang="en-US" altLang="ko-KR" dirty="0"/>
                  <a:t>     where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𝑝</m:t>
                        </m:r>
                      </m:sub>
                    </m:sSub>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𝑐</m:t>
                        </m:r>
                      </m:sub>
                    </m:sSub>
                  </m:oMath>
                </a14:m>
                <a:r>
                  <a:rPr lang="en-US" altLang="ko-KR" dirty="0"/>
                  <a:t>, and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𝑝</m:t>
                        </m:r>
                      </m:sub>
                    </m:sSub>
                    <m:r>
                      <a:rPr lang="en-US" altLang="ko-KR" b="0" i="1" smtClean="0">
                        <a:latin typeface="Cambria Math" charset="0"/>
                      </a:rPr>
                      <m:t>=</m:t>
                    </m:r>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𝑐</m:t>
                        </m:r>
                      </m:sub>
                    </m:sSub>
                  </m:oMath>
                </a14:m>
                <a:endParaRPr lang="en-US" altLang="ko-KR"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12800" y="1095610"/>
                <a:ext cx="10430933" cy="4349415"/>
              </a:xfrm>
              <a:blipFill>
                <a:blip r:embed="rId3"/>
                <a:stretch>
                  <a:fillRect l="-365" t="-875"/>
                </a:stretch>
              </a:blipFill>
            </p:spPr>
            <p:txBody>
              <a:bodyPr/>
              <a:lstStyle/>
              <a:p>
                <a:r>
                  <a:rPr lang="ko-KR" altLang="en-US">
                    <a:noFill/>
                  </a:rPr>
                  <a:t> </a:t>
                </a:r>
              </a:p>
            </p:txBody>
          </p:sp>
        </mc:Fallback>
      </mc:AlternateContent>
      <p:sp>
        <p:nvSpPr>
          <p:cNvPr id="4" name="슬라이드 번호 개체 틀 3"/>
          <p:cNvSpPr>
            <a:spLocks noGrp="1"/>
          </p:cNvSpPr>
          <p:nvPr>
            <p:ph type="sldNum" sz="quarter" idx="12"/>
          </p:nvPr>
        </p:nvSpPr>
        <p:spPr/>
        <p:txBody>
          <a:bodyPr/>
          <a:lstStyle/>
          <a:p>
            <a:fld id="{B81C3356-60A9-4391-B4BA-980644DD2ECD}" type="slidenum">
              <a:rPr lang="ko-KR" altLang="en-US" smtClean="0"/>
              <a:t>5</a:t>
            </a:fld>
            <a:endParaRPr lang="ko-KR" altLang="en-US"/>
          </a:p>
        </p:txBody>
      </p:sp>
      <p:pic>
        <p:nvPicPr>
          <p:cNvPr id="8" name="그림 7"/>
          <p:cNvPicPr>
            <a:picLocks noChangeAspect="1"/>
          </p:cNvPicPr>
          <p:nvPr/>
        </p:nvPicPr>
        <p:blipFill>
          <a:blip r:embed="rId4"/>
          <a:stretch>
            <a:fillRect/>
          </a:stretch>
        </p:blipFill>
        <p:spPr>
          <a:xfrm>
            <a:off x="2106734" y="2387563"/>
            <a:ext cx="5148198" cy="1399794"/>
          </a:xfrm>
          <a:prstGeom prst="rect">
            <a:avLst/>
          </a:prstGeom>
        </p:spPr>
      </p:pic>
      <p:sp>
        <p:nvSpPr>
          <p:cNvPr id="9" name="직사각형 8"/>
          <p:cNvSpPr/>
          <p:nvPr/>
        </p:nvSpPr>
        <p:spPr bwMode="auto">
          <a:xfrm>
            <a:off x="9903144" y="2631791"/>
            <a:ext cx="62630" cy="15407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1" name="직선 연결선[R] 10"/>
          <p:cNvCxnSpPr/>
          <p:nvPr/>
        </p:nvCxnSpPr>
        <p:spPr bwMode="auto">
          <a:xfrm flipV="1">
            <a:off x="8838431" y="3070201"/>
            <a:ext cx="2392472" cy="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4" name="직사각형 13"/>
          <p:cNvSpPr/>
          <p:nvPr/>
        </p:nvSpPr>
        <p:spPr bwMode="auto">
          <a:xfrm>
            <a:off x="8625488" y="2957467"/>
            <a:ext cx="344466" cy="91440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5" name="직사각형 14"/>
          <p:cNvSpPr/>
          <p:nvPr/>
        </p:nvSpPr>
        <p:spPr bwMode="auto">
          <a:xfrm>
            <a:off x="8969954" y="3260441"/>
            <a:ext cx="194154" cy="34029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6" name="타원 15"/>
          <p:cNvSpPr/>
          <p:nvPr/>
        </p:nvSpPr>
        <p:spPr bwMode="auto">
          <a:xfrm>
            <a:off x="11255955" y="2982519"/>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9" name="직선 화살표 연결선 18"/>
          <p:cNvCxnSpPr>
            <a:endCxn id="9" idx="2"/>
          </p:cNvCxnSpPr>
          <p:nvPr/>
        </p:nvCxnSpPr>
        <p:spPr bwMode="auto">
          <a:xfrm>
            <a:off x="8795858" y="4172492"/>
            <a:ext cx="1138601" cy="0"/>
          </a:xfrm>
          <a:prstGeom prst="straightConnector1">
            <a:avLst/>
          </a:prstGeom>
          <a:noFill/>
          <a:ln w="9525" cap="flat" cmpd="sng" algn="ctr">
            <a:solidFill>
              <a:schemeClr val="tx1"/>
            </a:solidFill>
            <a:prstDash val="dash"/>
            <a:round/>
            <a:headEnd type="triangle"/>
            <a:tailEnd type="triangle"/>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0" name="직사각형 19"/>
              <p:cNvSpPr/>
              <p:nvPr/>
            </p:nvSpPr>
            <p:spPr>
              <a:xfrm>
                <a:off x="9248817" y="3868068"/>
                <a:ext cx="4067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rPr>
                        <m:t>𝑑</m:t>
                      </m:r>
                    </m:oMath>
                  </m:oMathPara>
                </a14:m>
                <a:endParaRPr lang="ko-KR" altLang="en-US" dirty="0"/>
              </a:p>
            </p:txBody>
          </p:sp>
        </mc:Choice>
        <mc:Fallback xmlns="">
          <p:sp>
            <p:nvSpPr>
              <p:cNvPr id="20" name="직사각형 19"/>
              <p:cNvSpPr>
                <a:spLocks noRot="1" noChangeAspect="1" noMove="1" noResize="1" noEditPoints="1" noAdjustHandles="1" noChangeArrowheads="1" noChangeShapeType="1" noTextEdit="1"/>
              </p:cNvSpPr>
              <p:nvPr/>
            </p:nvSpPr>
            <p:spPr>
              <a:xfrm>
                <a:off x="9248817" y="3868068"/>
                <a:ext cx="406778" cy="36933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직사각형 20"/>
              <p:cNvSpPr/>
              <p:nvPr/>
            </p:nvSpPr>
            <p:spPr>
              <a:xfrm>
                <a:off x="10925069" y="2669235"/>
                <a:ext cx="5073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b="1">
                              <a:latin typeface="Cambria Math" charset="0"/>
                            </a:rPr>
                            <m:t>𝐩</m:t>
                          </m:r>
                        </m:e>
                        <m:sub>
                          <m:r>
                            <a:rPr lang="en-US" altLang="ko-KR" i="1">
                              <a:latin typeface="Cambria Math" charset="0"/>
                            </a:rPr>
                            <m:t>𝑐</m:t>
                          </m:r>
                        </m:sub>
                      </m:sSub>
                    </m:oMath>
                  </m:oMathPara>
                </a14:m>
                <a:endParaRPr lang="ko-KR" altLang="en-US" dirty="0"/>
              </a:p>
            </p:txBody>
          </p:sp>
        </mc:Choice>
        <mc:Fallback xmlns="">
          <p:sp>
            <p:nvSpPr>
              <p:cNvPr id="21" name="직사각형 20"/>
              <p:cNvSpPr>
                <a:spLocks noRot="1" noChangeAspect="1" noMove="1" noResize="1" noEditPoints="1" noAdjustHandles="1" noChangeArrowheads="1" noChangeShapeType="1" noTextEdit="1"/>
              </p:cNvSpPr>
              <p:nvPr/>
            </p:nvSpPr>
            <p:spPr>
              <a:xfrm>
                <a:off x="10925069" y="2669235"/>
                <a:ext cx="507318" cy="369332"/>
              </a:xfrm>
              <a:prstGeom prst="rect">
                <a:avLst/>
              </a:prstGeom>
              <a:blipFill>
                <a:blip r:embed="rId6"/>
                <a:stretch>
                  <a:fillRect b="-1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p:cNvSpPr/>
              <p:nvPr/>
            </p:nvSpPr>
            <p:spPr>
              <a:xfrm>
                <a:off x="9450304" y="2684992"/>
                <a:ext cx="524887"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b="1">
                              <a:latin typeface="Cambria Math" charset="0"/>
                            </a:rPr>
                            <m:t>𝐩</m:t>
                          </m:r>
                        </m:e>
                        <m:sub>
                          <m:r>
                            <a:rPr lang="en-US" altLang="ko-KR" i="1">
                              <a:latin typeface="Cambria Math" charset="0"/>
                            </a:rPr>
                            <m:t>𝑝</m:t>
                          </m:r>
                        </m:sub>
                      </m:sSub>
                    </m:oMath>
                  </m:oMathPara>
                </a14:m>
                <a:endParaRPr lang="ko-KR" altLang="en-US" dirty="0"/>
              </a:p>
            </p:txBody>
          </p:sp>
        </mc:Choice>
        <mc:Fallback xmlns="">
          <p:sp>
            <p:nvSpPr>
              <p:cNvPr id="22" name="직사각형 21"/>
              <p:cNvSpPr>
                <a:spLocks noRot="1" noChangeAspect="1" noMove="1" noResize="1" noEditPoints="1" noAdjustHandles="1" noChangeArrowheads="1" noChangeShapeType="1" noTextEdit="1"/>
              </p:cNvSpPr>
              <p:nvPr/>
            </p:nvSpPr>
            <p:spPr>
              <a:xfrm>
                <a:off x="9450304" y="2684992"/>
                <a:ext cx="524887" cy="390748"/>
              </a:xfrm>
              <a:prstGeom prst="rect">
                <a:avLst/>
              </a:prstGeom>
              <a:blipFill>
                <a:blip r:embed="rId7"/>
                <a:stretch>
                  <a:fillRect b="-3125"/>
                </a:stretch>
              </a:blipFill>
            </p:spPr>
            <p:txBody>
              <a:bodyPr/>
              <a:lstStyle/>
              <a:p>
                <a:r>
                  <a:rPr lang="ko-KR" altLang="en-US">
                    <a:noFill/>
                  </a:rPr>
                  <a:t> </a:t>
                </a:r>
              </a:p>
            </p:txBody>
          </p:sp>
        </mc:Fallback>
      </mc:AlternateContent>
      <p:sp>
        <p:nvSpPr>
          <p:cNvPr id="23" name="타원 22"/>
          <p:cNvSpPr/>
          <p:nvPr/>
        </p:nvSpPr>
        <p:spPr bwMode="auto">
          <a:xfrm>
            <a:off x="9821999" y="2975421"/>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sp>
        <p:nvSpPr>
          <p:cNvPr id="17" name="타원 16">
            <a:extLst>
              <a:ext uri="{FF2B5EF4-FFF2-40B4-BE49-F238E27FC236}">
                <a16:creationId xmlns:a16="http://schemas.microsoft.com/office/drawing/2014/main" id="{BBB21191-D770-8448-B9B6-F7261236C4DC}"/>
              </a:ext>
            </a:extLst>
          </p:cNvPr>
          <p:cNvSpPr/>
          <p:nvPr/>
        </p:nvSpPr>
        <p:spPr bwMode="auto">
          <a:xfrm>
            <a:off x="8697513" y="3333703"/>
            <a:ext cx="200416" cy="1878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algn="ctr" fontAlgn="base">
              <a:spcBef>
                <a:spcPct val="50000"/>
              </a:spcBef>
              <a:spcAft>
                <a:spcPct val="0"/>
              </a:spcAft>
            </a:pPr>
            <a:endParaRPr kumimoji="1" lang="ko-KR" altLang="en-US" sz="1600" b="1" dirty="0">
              <a:ea typeface="굴림" charset="-127"/>
            </a:endParaRPr>
          </a:p>
        </p:txBody>
      </p:sp>
      <p:cxnSp>
        <p:nvCxnSpPr>
          <p:cNvPr id="18" name="직선 연결선[R] 17">
            <a:extLst>
              <a:ext uri="{FF2B5EF4-FFF2-40B4-BE49-F238E27FC236}">
                <a16:creationId xmlns:a16="http://schemas.microsoft.com/office/drawing/2014/main" id="{7DBBFCB0-E880-1A45-A2D3-377826F3F1FC}"/>
              </a:ext>
            </a:extLst>
          </p:cNvPr>
          <p:cNvCxnSpPr/>
          <p:nvPr/>
        </p:nvCxnSpPr>
        <p:spPr bwMode="auto">
          <a:xfrm>
            <a:off x="8795858" y="2708848"/>
            <a:ext cx="0" cy="1809637"/>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sp>
        <p:nvSpPr>
          <p:cNvPr id="12" name="TextBox 11">
            <a:extLst>
              <a:ext uri="{FF2B5EF4-FFF2-40B4-BE49-F238E27FC236}">
                <a16:creationId xmlns:a16="http://schemas.microsoft.com/office/drawing/2014/main" id="{FDB655DB-F6B6-E045-8387-50DCD0B28BB6}"/>
              </a:ext>
            </a:extLst>
          </p:cNvPr>
          <p:cNvSpPr txBox="1"/>
          <p:nvPr/>
        </p:nvSpPr>
        <p:spPr>
          <a:xfrm>
            <a:off x="8059036" y="3244334"/>
            <a:ext cx="651332" cy="369332"/>
          </a:xfrm>
          <a:prstGeom prst="rect">
            <a:avLst/>
          </a:prstGeom>
          <a:noFill/>
        </p:spPr>
        <p:txBody>
          <a:bodyPr wrap="none" rtlCol="0">
            <a:spAutoFit/>
          </a:bodyPr>
          <a:lstStyle/>
          <a:p>
            <a:r>
              <a:rPr kumimoji="1" lang="en-US" altLang="ko-Kore-KR" b="1" dirty="0"/>
              <a:t>COP</a:t>
            </a:r>
            <a:endParaRPr kumimoji="1" lang="ko-Kore-KR" altLang="en-US" b="1" dirty="0"/>
          </a:p>
        </p:txBody>
      </p:sp>
    </p:spTree>
    <p:extLst>
      <p:ext uri="{BB962C8B-B14F-4D97-AF65-F5344CB8AC3E}">
        <p14:creationId xmlns:p14="http://schemas.microsoft.com/office/powerpoint/2010/main" val="19464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20" grpId="0"/>
      <p:bldP spid="21" grpId="0"/>
      <p:bldP spid="22" grpId="0"/>
      <p:bldP spid="23" grpId="0" animBg="1"/>
      <p:bldP spid="17" grpId="0" animBg="1"/>
      <p:bldP spid="17" grpId="1"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21D52-1D01-4742-943C-861066820C2A}"/>
              </a:ext>
            </a:extLst>
          </p:cNvPr>
          <p:cNvSpPr>
            <a:spLocks noGrp="1"/>
          </p:cNvSpPr>
          <p:nvPr>
            <p:ph type="title"/>
          </p:nvPr>
        </p:nvSpPr>
        <p:spPr/>
        <p:txBody>
          <a:bodyPr/>
          <a:lstStyle/>
          <a:p>
            <a:r>
              <a:rPr lang="en-US" altLang="ko-KR" dirty="0"/>
              <a:t>Parallel Projection Matrix in </a:t>
            </a:r>
            <a:r>
              <a:rPr lang="en-US" altLang="ko-KR" dirty="0" err="1"/>
              <a:t>gl</a:t>
            </a:r>
            <a:r>
              <a:rPr lang="en-US" altLang="ko-KR" dirty="0"/>
              <a:t>-matrix</a:t>
            </a:r>
            <a:endParaRPr kumimoji="1" lang="ko-KR" altLang="en-US" dirty="0"/>
          </a:p>
        </p:txBody>
      </p:sp>
      <p:sp>
        <p:nvSpPr>
          <p:cNvPr id="3" name="내용 개체 틀 2">
            <a:extLst>
              <a:ext uri="{FF2B5EF4-FFF2-40B4-BE49-F238E27FC236}">
                <a16:creationId xmlns:a16="http://schemas.microsoft.com/office/drawing/2014/main" id="{0D47A459-5246-8A47-B326-B45680B0C0B6}"/>
              </a:ext>
            </a:extLst>
          </p:cNvPr>
          <p:cNvSpPr>
            <a:spLocks noGrp="1"/>
          </p:cNvSpPr>
          <p:nvPr>
            <p:ph idx="1"/>
          </p:nvPr>
        </p:nvSpPr>
        <p:spPr>
          <a:xfrm>
            <a:off x="250370" y="4355326"/>
            <a:ext cx="10148814" cy="2274074"/>
          </a:xfrm>
        </p:spPr>
        <p:txBody>
          <a:bodyPr/>
          <a:lstStyle/>
          <a:p>
            <a:r>
              <a:rPr lang="en" altLang="ko-KR" dirty="0"/>
              <a:t>mat4.ortho(matrix, left, right, bottom, top, near, far); </a:t>
            </a:r>
          </a:p>
          <a:p>
            <a:r>
              <a:rPr lang="en" altLang="ko-KR" dirty="0"/>
              <a:t>ex) mat4.ortho(</a:t>
            </a:r>
            <a:r>
              <a:rPr lang="en" altLang="ko-KR" dirty="0" err="1"/>
              <a:t>projMatrix</a:t>
            </a:r>
            <a:r>
              <a:rPr lang="en" altLang="ko-KR" dirty="0"/>
              <a:t>, -800, 800, 0, 600, 0.1, 10000);</a:t>
            </a:r>
          </a:p>
          <a:p>
            <a:pPr lvl="1"/>
            <a:endParaRPr kumimoji="1" lang="ko-KR" altLang="en-US" dirty="0"/>
          </a:p>
        </p:txBody>
      </p:sp>
      <p:sp>
        <p:nvSpPr>
          <p:cNvPr id="4" name="슬라이드 번호 개체 틀 3">
            <a:extLst>
              <a:ext uri="{FF2B5EF4-FFF2-40B4-BE49-F238E27FC236}">
                <a16:creationId xmlns:a16="http://schemas.microsoft.com/office/drawing/2014/main" id="{011FE007-99B4-DE44-9B83-E5B0864425B3}"/>
              </a:ext>
            </a:extLst>
          </p:cNvPr>
          <p:cNvSpPr>
            <a:spLocks noGrp="1"/>
          </p:cNvSpPr>
          <p:nvPr>
            <p:ph type="sldNum" sz="quarter" idx="12"/>
          </p:nvPr>
        </p:nvSpPr>
        <p:spPr/>
        <p:txBody>
          <a:bodyPr/>
          <a:lstStyle/>
          <a:p>
            <a:fld id="{B81C3356-60A9-4391-B4BA-980644DD2ECD}" type="slidenum">
              <a:rPr lang="ko-KR" altLang="en-US" smtClean="0"/>
              <a:t>6</a:t>
            </a:fld>
            <a:endParaRPr lang="ko-KR" altLang="en-US" dirty="0"/>
          </a:p>
        </p:txBody>
      </p:sp>
      <p:pic>
        <p:nvPicPr>
          <p:cNvPr id="2052" name="Picture 4">
            <a:extLst>
              <a:ext uri="{FF2B5EF4-FFF2-40B4-BE49-F238E27FC236}">
                <a16:creationId xmlns:a16="http://schemas.microsoft.com/office/drawing/2014/main" id="{14ED48ED-2FFD-4A9B-BF05-2D5DFC7DE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519" y="1147260"/>
            <a:ext cx="4127500" cy="2908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78B170-31EB-157B-E0FD-C8F1EA77B085}"/>
              </a:ext>
            </a:extLst>
          </p:cNvPr>
          <p:cNvSpPr txBox="1"/>
          <p:nvPr/>
        </p:nvSpPr>
        <p:spPr>
          <a:xfrm>
            <a:off x="5807968" y="2457394"/>
            <a:ext cx="4127500" cy="288032"/>
          </a:xfrm>
          <a:prstGeom prst="rect">
            <a:avLst/>
          </a:prstGeom>
          <a:noFill/>
        </p:spPr>
        <p:txBody>
          <a:bodyPr wrap="square">
            <a:spAutoFit/>
          </a:bodyPr>
          <a:lstStyle/>
          <a:p>
            <a:r>
              <a:rPr lang="ko-KR" altLang="en-US" sz="1200" dirty="0" err="1">
                <a:solidFill>
                  <a:schemeClr val="bg1">
                    <a:lumMod val="50000"/>
                  </a:schemeClr>
                </a:solidFill>
              </a:rPr>
              <a:t>https</a:t>
            </a:r>
            <a:r>
              <a:rPr lang="ko-KR" altLang="en-US" sz="1200" dirty="0">
                <a:solidFill>
                  <a:schemeClr val="bg1">
                    <a:lumMod val="50000"/>
                  </a:schemeClr>
                </a:solidFill>
              </a:rPr>
              <a:t>://</a:t>
            </a:r>
            <a:r>
              <a:rPr lang="ko-KR" altLang="en-US" sz="1200" dirty="0" err="1">
                <a:solidFill>
                  <a:schemeClr val="bg1">
                    <a:lumMod val="50000"/>
                  </a:schemeClr>
                </a:solidFill>
              </a:rPr>
              <a:t>webcodingcenter.com</a:t>
            </a:r>
            <a:r>
              <a:rPr lang="ko-KR" altLang="en-US" sz="1200" dirty="0">
                <a:solidFill>
                  <a:schemeClr val="bg1">
                    <a:lumMod val="50000"/>
                  </a:schemeClr>
                </a:solidFill>
              </a:rPr>
              <a:t>/</a:t>
            </a:r>
            <a:r>
              <a:rPr lang="ko-KR" altLang="en-US" sz="1200" dirty="0" err="1">
                <a:solidFill>
                  <a:schemeClr val="bg1">
                    <a:lumMod val="50000"/>
                  </a:schemeClr>
                </a:solidFill>
              </a:rPr>
              <a:t>webgl</a:t>
            </a:r>
            <a:r>
              <a:rPr lang="ko-KR" altLang="en-US" sz="1200" dirty="0">
                <a:solidFill>
                  <a:schemeClr val="bg1">
                    <a:lumMod val="50000"/>
                  </a:schemeClr>
                </a:solidFill>
              </a:rPr>
              <a:t>/</a:t>
            </a:r>
            <a:r>
              <a:rPr lang="ko-KR" altLang="en-US" sz="1200" dirty="0" err="1">
                <a:solidFill>
                  <a:schemeClr val="bg1">
                    <a:lumMod val="50000"/>
                  </a:schemeClr>
                </a:solidFill>
              </a:rPr>
              <a:t>Projection-Matrix</a:t>
            </a:r>
            <a:endParaRPr lang="ko-KR" altLang="en-US" sz="1200" dirty="0">
              <a:solidFill>
                <a:schemeClr val="bg1">
                  <a:lumMod val="50000"/>
                </a:schemeClr>
              </a:solidFill>
            </a:endParaRPr>
          </a:p>
        </p:txBody>
      </p:sp>
    </p:spTree>
    <p:extLst>
      <p:ext uri="{BB962C8B-B14F-4D97-AF65-F5344CB8AC3E}">
        <p14:creationId xmlns:p14="http://schemas.microsoft.com/office/powerpoint/2010/main" val="406585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View Volume = Viewing Frustum</a:t>
            </a:r>
            <a:endParaRPr lang="ko-KR" altLang="en-US" dirty="0"/>
          </a:p>
        </p:txBody>
      </p:sp>
      <p:sp>
        <p:nvSpPr>
          <p:cNvPr id="32" name="내용 개체 틀 2"/>
          <p:cNvSpPr>
            <a:spLocks noGrp="1"/>
          </p:cNvSpPr>
          <p:nvPr>
            <p:ph idx="1"/>
          </p:nvPr>
        </p:nvSpPr>
        <p:spPr>
          <a:xfrm>
            <a:off x="914400" y="1159140"/>
            <a:ext cx="8631044" cy="1110772"/>
          </a:xfrm>
        </p:spPr>
        <p:txBody>
          <a:bodyPr/>
          <a:lstStyle/>
          <a:p>
            <a:r>
              <a:rPr lang="en-US" altLang="ko-KR" dirty="0"/>
              <a:t>In Perspective Projection</a:t>
            </a:r>
          </a:p>
          <a:p>
            <a:r>
              <a:rPr lang="en-US" altLang="ko-KR" dirty="0"/>
              <a:t>In many cases, near plane = view plane</a:t>
            </a:r>
          </a:p>
        </p:txBody>
      </p:sp>
      <p:sp>
        <p:nvSpPr>
          <p:cNvPr id="4" name="슬라이드 번호 개체 틀 3"/>
          <p:cNvSpPr>
            <a:spLocks noGrp="1"/>
          </p:cNvSpPr>
          <p:nvPr>
            <p:ph type="sldNum" sz="quarter" idx="12"/>
          </p:nvPr>
        </p:nvSpPr>
        <p:spPr/>
        <p:txBody>
          <a:bodyPr/>
          <a:lstStyle/>
          <a:p>
            <a:fld id="{B81C3356-60A9-4391-B4BA-980644DD2ECD}" type="slidenum">
              <a:rPr lang="ko-KR" altLang="en-US" smtClean="0"/>
              <a:t>7</a:t>
            </a:fld>
            <a:endParaRPr lang="ko-KR" altLang="en-US"/>
          </a:p>
        </p:txBody>
      </p:sp>
      <p:pic>
        <p:nvPicPr>
          <p:cNvPr id="12" name="그림 11">
            <a:extLst>
              <a:ext uri="{FF2B5EF4-FFF2-40B4-BE49-F238E27FC236}">
                <a16:creationId xmlns:a16="http://schemas.microsoft.com/office/drawing/2014/main" id="{2EAB130B-2498-8547-A2C7-B4D7B7EE6692}"/>
              </a:ext>
            </a:extLst>
          </p:cNvPr>
          <p:cNvPicPr>
            <a:picLocks noChangeAspect="1"/>
          </p:cNvPicPr>
          <p:nvPr/>
        </p:nvPicPr>
        <p:blipFill>
          <a:blip r:embed="rId3"/>
          <a:stretch>
            <a:fillRect/>
          </a:stretch>
        </p:blipFill>
        <p:spPr>
          <a:xfrm>
            <a:off x="914400" y="1839472"/>
            <a:ext cx="7833350" cy="2743373"/>
          </a:xfrm>
          <a:prstGeom prst="rect">
            <a:avLst/>
          </a:prstGeom>
        </p:spPr>
      </p:pic>
      <p:cxnSp>
        <p:nvCxnSpPr>
          <p:cNvPr id="5" name="직선 연결선[R] 4">
            <a:extLst>
              <a:ext uri="{FF2B5EF4-FFF2-40B4-BE49-F238E27FC236}">
                <a16:creationId xmlns:a16="http://schemas.microsoft.com/office/drawing/2014/main" id="{53D10AE2-498C-330F-E043-E26E00919597}"/>
              </a:ext>
            </a:extLst>
          </p:cNvPr>
          <p:cNvCxnSpPr>
            <a:cxnSpLocks/>
          </p:cNvCxnSpPr>
          <p:nvPr/>
        </p:nvCxnSpPr>
        <p:spPr>
          <a:xfrm flipV="1">
            <a:off x="3210713" y="2756950"/>
            <a:ext cx="1780673" cy="2750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245C3A41-74FF-FCE1-BE31-E979093663D4}"/>
              </a:ext>
            </a:extLst>
          </p:cNvPr>
          <p:cNvCxnSpPr>
            <a:cxnSpLocks/>
          </p:cNvCxnSpPr>
          <p:nvPr/>
        </p:nvCxnSpPr>
        <p:spPr>
          <a:xfrm>
            <a:off x="3212777" y="3903654"/>
            <a:ext cx="1792360" cy="4758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직선 연결선[R] 14">
            <a:extLst>
              <a:ext uri="{FF2B5EF4-FFF2-40B4-BE49-F238E27FC236}">
                <a16:creationId xmlns:a16="http://schemas.microsoft.com/office/drawing/2014/main" id="{A448309D-8D37-8121-48D3-C1154EC169EC}"/>
              </a:ext>
            </a:extLst>
          </p:cNvPr>
          <p:cNvCxnSpPr>
            <a:cxnSpLocks/>
          </p:cNvCxnSpPr>
          <p:nvPr/>
        </p:nvCxnSpPr>
        <p:spPr>
          <a:xfrm flipV="1">
            <a:off x="4998262" y="1925053"/>
            <a:ext cx="1450664" cy="8250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2BA7FDE8-7081-6BE2-29E0-AE9CEC9B6D28}"/>
              </a:ext>
            </a:extLst>
          </p:cNvPr>
          <p:cNvCxnSpPr>
            <a:cxnSpLocks/>
          </p:cNvCxnSpPr>
          <p:nvPr/>
        </p:nvCxnSpPr>
        <p:spPr>
          <a:xfrm flipV="1">
            <a:off x="6448926" y="1925053"/>
            <a:ext cx="0" cy="16479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457640CE-6ADD-F162-6D09-D54AB088E59D}"/>
              </a:ext>
            </a:extLst>
          </p:cNvPr>
          <p:cNvCxnSpPr>
            <a:cxnSpLocks/>
          </p:cNvCxnSpPr>
          <p:nvPr/>
        </p:nvCxnSpPr>
        <p:spPr>
          <a:xfrm flipV="1">
            <a:off x="5005137" y="2749034"/>
            <a:ext cx="0" cy="16479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0891FD12-D3F4-0250-9D3F-D882D5A0A0A8}"/>
              </a:ext>
            </a:extLst>
          </p:cNvPr>
          <p:cNvCxnSpPr>
            <a:cxnSpLocks/>
          </p:cNvCxnSpPr>
          <p:nvPr/>
        </p:nvCxnSpPr>
        <p:spPr>
          <a:xfrm flipV="1">
            <a:off x="4998262" y="3544933"/>
            <a:ext cx="1450664" cy="8250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0A6EE630-9D5B-117D-D52C-E4D98A8154F7}"/>
              </a:ext>
            </a:extLst>
          </p:cNvPr>
          <p:cNvCxnSpPr>
            <a:cxnSpLocks/>
          </p:cNvCxnSpPr>
          <p:nvPr/>
        </p:nvCxnSpPr>
        <p:spPr>
          <a:xfrm flipV="1">
            <a:off x="4007768" y="1925053"/>
            <a:ext cx="2441158" cy="66077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67034851-813D-5652-03CD-7045449AFE9C}"/>
              </a:ext>
            </a:extLst>
          </p:cNvPr>
          <p:cNvCxnSpPr>
            <a:cxnSpLocks/>
          </p:cNvCxnSpPr>
          <p:nvPr/>
        </p:nvCxnSpPr>
        <p:spPr>
          <a:xfrm flipV="1">
            <a:off x="3210712" y="2585828"/>
            <a:ext cx="797056" cy="4461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직선 연결선[R] 32">
            <a:extLst>
              <a:ext uri="{FF2B5EF4-FFF2-40B4-BE49-F238E27FC236}">
                <a16:creationId xmlns:a16="http://schemas.microsoft.com/office/drawing/2014/main" id="{6EB828D1-99BC-CC54-31C1-70D3821B4856}"/>
              </a:ext>
            </a:extLst>
          </p:cNvPr>
          <p:cNvCxnSpPr>
            <a:cxnSpLocks/>
          </p:cNvCxnSpPr>
          <p:nvPr/>
        </p:nvCxnSpPr>
        <p:spPr>
          <a:xfrm flipV="1">
            <a:off x="3210712" y="3021676"/>
            <a:ext cx="0" cy="8819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2B5D6F73-224B-275F-CA47-C192E1867923}"/>
              </a:ext>
            </a:extLst>
          </p:cNvPr>
          <p:cNvCxnSpPr>
            <a:cxnSpLocks/>
          </p:cNvCxnSpPr>
          <p:nvPr/>
        </p:nvCxnSpPr>
        <p:spPr>
          <a:xfrm flipV="1">
            <a:off x="3224464" y="3429000"/>
            <a:ext cx="783304" cy="45715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직선 연결선[R] 37">
            <a:extLst>
              <a:ext uri="{FF2B5EF4-FFF2-40B4-BE49-F238E27FC236}">
                <a16:creationId xmlns:a16="http://schemas.microsoft.com/office/drawing/2014/main" id="{E5A51FFB-3E25-B3A9-0A85-AE8820A88E5D}"/>
              </a:ext>
            </a:extLst>
          </p:cNvPr>
          <p:cNvCxnSpPr>
            <a:cxnSpLocks/>
          </p:cNvCxnSpPr>
          <p:nvPr/>
        </p:nvCxnSpPr>
        <p:spPr>
          <a:xfrm>
            <a:off x="4007768" y="2585828"/>
            <a:ext cx="0" cy="871696"/>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직선 연결선[R] 40">
            <a:extLst>
              <a:ext uri="{FF2B5EF4-FFF2-40B4-BE49-F238E27FC236}">
                <a16:creationId xmlns:a16="http://schemas.microsoft.com/office/drawing/2014/main" id="{3F13D6BC-DDF0-9516-7D3D-A3E1336EF829}"/>
              </a:ext>
            </a:extLst>
          </p:cNvPr>
          <p:cNvCxnSpPr>
            <a:cxnSpLocks/>
          </p:cNvCxnSpPr>
          <p:nvPr/>
        </p:nvCxnSpPr>
        <p:spPr>
          <a:xfrm flipH="1" flipV="1">
            <a:off x="4007768" y="3430407"/>
            <a:ext cx="990493" cy="65311"/>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7633DE50-7E1A-A433-6C10-1014AC5E83DD}"/>
              </a:ext>
            </a:extLst>
          </p:cNvPr>
          <p:cNvSpPr/>
          <p:nvPr/>
        </p:nvSpPr>
        <p:spPr>
          <a:xfrm>
            <a:off x="4991994" y="1924333"/>
            <a:ext cx="1471774" cy="2464792"/>
          </a:xfrm>
          <a:custGeom>
            <a:avLst/>
            <a:gdLst>
              <a:gd name="connsiteX0" fmla="*/ 0 w 1928493"/>
              <a:gd name="connsiteY0" fmla="*/ 0 h 1202048"/>
              <a:gd name="connsiteX1" fmla="*/ 1928493 w 1928493"/>
              <a:gd name="connsiteY1" fmla="*/ 0 h 1202048"/>
              <a:gd name="connsiteX2" fmla="*/ 1928493 w 1928493"/>
              <a:gd name="connsiteY2" fmla="*/ 1202048 h 1202048"/>
              <a:gd name="connsiteX3" fmla="*/ 0 w 1928493"/>
              <a:gd name="connsiteY3" fmla="*/ 1202048 h 1202048"/>
              <a:gd name="connsiteX4" fmla="*/ 0 w 1928493"/>
              <a:gd name="connsiteY4" fmla="*/ 0 h 1202048"/>
              <a:gd name="connsiteX0" fmla="*/ 0 w 1928493"/>
              <a:gd name="connsiteY0" fmla="*/ 587829 h 1789877"/>
              <a:gd name="connsiteX1" fmla="*/ 1220921 w 1928493"/>
              <a:gd name="connsiteY1" fmla="*/ 0 h 1789877"/>
              <a:gd name="connsiteX2" fmla="*/ 1928493 w 1928493"/>
              <a:gd name="connsiteY2" fmla="*/ 1789877 h 1789877"/>
              <a:gd name="connsiteX3" fmla="*/ 0 w 1928493"/>
              <a:gd name="connsiteY3" fmla="*/ 1789877 h 1789877"/>
              <a:gd name="connsiteX4" fmla="*/ 0 w 1928493"/>
              <a:gd name="connsiteY4" fmla="*/ 587829 h 1789877"/>
              <a:gd name="connsiteX0" fmla="*/ 0 w 1928493"/>
              <a:gd name="connsiteY0" fmla="*/ 587829 h 2138220"/>
              <a:gd name="connsiteX1" fmla="*/ 1220921 w 1928493"/>
              <a:gd name="connsiteY1" fmla="*/ 0 h 2138220"/>
              <a:gd name="connsiteX2" fmla="*/ 1928493 w 1928493"/>
              <a:gd name="connsiteY2" fmla="*/ 1789877 h 2138220"/>
              <a:gd name="connsiteX3" fmla="*/ 293914 w 1928493"/>
              <a:gd name="connsiteY3" fmla="*/ 2138220 h 2138220"/>
              <a:gd name="connsiteX4" fmla="*/ 0 w 1928493"/>
              <a:gd name="connsiteY4" fmla="*/ 587829 h 2138220"/>
              <a:gd name="connsiteX0" fmla="*/ 0 w 1819635"/>
              <a:gd name="connsiteY0" fmla="*/ 587829 h 2138220"/>
              <a:gd name="connsiteX1" fmla="*/ 1220921 w 1819635"/>
              <a:gd name="connsiteY1" fmla="*/ 0 h 2138220"/>
              <a:gd name="connsiteX2" fmla="*/ 1819635 w 1819635"/>
              <a:gd name="connsiteY2" fmla="*/ 1397991 h 2138220"/>
              <a:gd name="connsiteX3" fmla="*/ 293914 w 1819635"/>
              <a:gd name="connsiteY3" fmla="*/ 2138220 h 2138220"/>
              <a:gd name="connsiteX4" fmla="*/ 0 w 1819635"/>
              <a:gd name="connsiteY4" fmla="*/ 587829 h 2138220"/>
              <a:gd name="connsiteX0" fmla="*/ 0 w 1819635"/>
              <a:gd name="connsiteY0" fmla="*/ 805544 h 2355935"/>
              <a:gd name="connsiteX1" fmla="*/ 1449521 w 1819635"/>
              <a:gd name="connsiteY1" fmla="*/ 0 h 2355935"/>
              <a:gd name="connsiteX2" fmla="*/ 1819635 w 1819635"/>
              <a:gd name="connsiteY2" fmla="*/ 1615706 h 2355935"/>
              <a:gd name="connsiteX3" fmla="*/ 293914 w 1819635"/>
              <a:gd name="connsiteY3" fmla="*/ 2355935 h 2355935"/>
              <a:gd name="connsiteX4" fmla="*/ 0 w 1819635"/>
              <a:gd name="connsiteY4" fmla="*/ 805544 h 2355935"/>
              <a:gd name="connsiteX0" fmla="*/ 0 w 1460406"/>
              <a:gd name="connsiteY0" fmla="*/ 805544 h 2355935"/>
              <a:gd name="connsiteX1" fmla="*/ 1449521 w 1460406"/>
              <a:gd name="connsiteY1" fmla="*/ 0 h 2355935"/>
              <a:gd name="connsiteX2" fmla="*/ 1460406 w 1460406"/>
              <a:gd name="connsiteY2" fmla="*/ 1593935 h 2355935"/>
              <a:gd name="connsiteX3" fmla="*/ 293914 w 1460406"/>
              <a:gd name="connsiteY3" fmla="*/ 2355935 h 2355935"/>
              <a:gd name="connsiteX4" fmla="*/ 0 w 1460406"/>
              <a:gd name="connsiteY4" fmla="*/ 805544 h 2355935"/>
              <a:gd name="connsiteX0" fmla="*/ 32657 w 1493063"/>
              <a:gd name="connsiteY0" fmla="*/ 805544 h 2464792"/>
              <a:gd name="connsiteX1" fmla="*/ 1482178 w 1493063"/>
              <a:gd name="connsiteY1" fmla="*/ 0 h 2464792"/>
              <a:gd name="connsiteX2" fmla="*/ 1493063 w 1493063"/>
              <a:gd name="connsiteY2" fmla="*/ 1593935 h 2464792"/>
              <a:gd name="connsiteX3" fmla="*/ 0 w 1493063"/>
              <a:gd name="connsiteY3" fmla="*/ 2464792 h 2464792"/>
              <a:gd name="connsiteX4" fmla="*/ 32657 w 1493063"/>
              <a:gd name="connsiteY4" fmla="*/ 805544 h 2464792"/>
              <a:gd name="connsiteX0" fmla="*/ 32657 w 1483225"/>
              <a:gd name="connsiteY0" fmla="*/ 805544 h 2464792"/>
              <a:gd name="connsiteX1" fmla="*/ 1482178 w 1483225"/>
              <a:gd name="connsiteY1" fmla="*/ 0 h 2464792"/>
              <a:gd name="connsiteX2" fmla="*/ 1482177 w 1483225"/>
              <a:gd name="connsiteY2" fmla="*/ 1604821 h 2464792"/>
              <a:gd name="connsiteX3" fmla="*/ 0 w 1483225"/>
              <a:gd name="connsiteY3" fmla="*/ 2464792 h 2464792"/>
              <a:gd name="connsiteX4" fmla="*/ 32657 w 1483225"/>
              <a:gd name="connsiteY4" fmla="*/ 805544 h 2464792"/>
              <a:gd name="connsiteX0" fmla="*/ 32657 w 1482492"/>
              <a:gd name="connsiteY0" fmla="*/ 805544 h 2464792"/>
              <a:gd name="connsiteX1" fmla="*/ 1482178 w 1482492"/>
              <a:gd name="connsiteY1" fmla="*/ 0 h 2464792"/>
              <a:gd name="connsiteX2" fmla="*/ 1460406 w 1482492"/>
              <a:gd name="connsiteY2" fmla="*/ 1626593 h 2464792"/>
              <a:gd name="connsiteX3" fmla="*/ 0 w 1482492"/>
              <a:gd name="connsiteY3" fmla="*/ 2464792 h 2464792"/>
              <a:gd name="connsiteX4" fmla="*/ 32657 w 1482492"/>
              <a:gd name="connsiteY4" fmla="*/ 805544 h 2464792"/>
              <a:gd name="connsiteX0" fmla="*/ 32657 w 1471774"/>
              <a:gd name="connsiteY0" fmla="*/ 805544 h 2464792"/>
              <a:gd name="connsiteX1" fmla="*/ 1471292 w 1471774"/>
              <a:gd name="connsiteY1" fmla="*/ 0 h 2464792"/>
              <a:gd name="connsiteX2" fmla="*/ 1460406 w 1471774"/>
              <a:gd name="connsiteY2" fmla="*/ 1626593 h 2464792"/>
              <a:gd name="connsiteX3" fmla="*/ 0 w 1471774"/>
              <a:gd name="connsiteY3" fmla="*/ 2464792 h 2464792"/>
              <a:gd name="connsiteX4" fmla="*/ 32657 w 1471774"/>
              <a:gd name="connsiteY4" fmla="*/ 805544 h 246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774" h="2464792">
                <a:moveTo>
                  <a:pt x="32657" y="805544"/>
                </a:moveTo>
                <a:lnTo>
                  <a:pt x="1471292" y="0"/>
                </a:lnTo>
                <a:cubicBezTo>
                  <a:pt x="1474920" y="531312"/>
                  <a:pt x="1456778" y="1095281"/>
                  <a:pt x="1460406" y="1626593"/>
                </a:cubicBezTo>
                <a:lnTo>
                  <a:pt x="0" y="2464792"/>
                </a:lnTo>
                <a:lnTo>
                  <a:pt x="32657" y="805544"/>
                </a:ln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6" name="직사각형 45">
            <a:extLst>
              <a:ext uri="{FF2B5EF4-FFF2-40B4-BE49-F238E27FC236}">
                <a16:creationId xmlns:a16="http://schemas.microsoft.com/office/drawing/2014/main" id="{EE4A09C3-2AAB-8C7F-09A0-3A12198A530A}"/>
              </a:ext>
            </a:extLst>
          </p:cNvPr>
          <p:cNvSpPr/>
          <p:nvPr/>
        </p:nvSpPr>
        <p:spPr>
          <a:xfrm>
            <a:off x="3209362" y="1939189"/>
            <a:ext cx="3224606" cy="1089650"/>
          </a:xfrm>
          <a:custGeom>
            <a:avLst/>
            <a:gdLst>
              <a:gd name="connsiteX0" fmla="*/ 0 w 1080120"/>
              <a:gd name="connsiteY0" fmla="*/ 0 h 1862536"/>
              <a:gd name="connsiteX1" fmla="*/ 1080120 w 1080120"/>
              <a:gd name="connsiteY1" fmla="*/ 0 h 1862536"/>
              <a:gd name="connsiteX2" fmla="*/ 1080120 w 1080120"/>
              <a:gd name="connsiteY2" fmla="*/ 1862536 h 1862536"/>
              <a:gd name="connsiteX3" fmla="*/ 0 w 1080120"/>
              <a:gd name="connsiteY3" fmla="*/ 1862536 h 1862536"/>
              <a:gd name="connsiteX4" fmla="*/ 0 w 1080120"/>
              <a:gd name="connsiteY4" fmla="*/ 0 h 1862536"/>
              <a:gd name="connsiteX0" fmla="*/ 0 w 1080120"/>
              <a:gd name="connsiteY0" fmla="*/ 446314 h 2308850"/>
              <a:gd name="connsiteX1" fmla="*/ 797092 w 1080120"/>
              <a:gd name="connsiteY1" fmla="*/ 0 h 2308850"/>
              <a:gd name="connsiteX2" fmla="*/ 1080120 w 1080120"/>
              <a:gd name="connsiteY2" fmla="*/ 2308850 h 2308850"/>
              <a:gd name="connsiteX3" fmla="*/ 0 w 1080120"/>
              <a:gd name="connsiteY3" fmla="*/ 2308850 h 2308850"/>
              <a:gd name="connsiteX4" fmla="*/ 0 w 1080120"/>
              <a:gd name="connsiteY4" fmla="*/ 446314 h 2308850"/>
              <a:gd name="connsiteX0" fmla="*/ 0 w 818863"/>
              <a:gd name="connsiteY0" fmla="*/ 446314 h 2308850"/>
              <a:gd name="connsiteX1" fmla="*/ 797092 w 818863"/>
              <a:gd name="connsiteY1" fmla="*/ 0 h 2308850"/>
              <a:gd name="connsiteX2" fmla="*/ 818863 w 818863"/>
              <a:gd name="connsiteY2" fmla="*/ 795736 h 2308850"/>
              <a:gd name="connsiteX3" fmla="*/ 0 w 818863"/>
              <a:gd name="connsiteY3" fmla="*/ 2308850 h 2308850"/>
              <a:gd name="connsiteX4" fmla="*/ 0 w 818863"/>
              <a:gd name="connsiteY4" fmla="*/ 446314 h 2308850"/>
              <a:gd name="connsiteX0" fmla="*/ 0 w 818863"/>
              <a:gd name="connsiteY0" fmla="*/ 446314 h 2308850"/>
              <a:gd name="connsiteX1" fmla="*/ 797092 w 818863"/>
              <a:gd name="connsiteY1" fmla="*/ 0 h 2308850"/>
              <a:gd name="connsiteX2" fmla="*/ 818863 w 818863"/>
              <a:gd name="connsiteY2" fmla="*/ 839279 h 2308850"/>
              <a:gd name="connsiteX3" fmla="*/ 0 w 818863"/>
              <a:gd name="connsiteY3" fmla="*/ 2308850 h 2308850"/>
              <a:gd name="connsiteX4" fmla="*/ 0 w 818863"/>
              <a:gd name="connsiteY4" fmla="*/ 446314 h 2308850"/>
              <a:gd name="connsiteX0" fmla="*/ 10885 w 829748"/>
              <a:gd name="connsiteY0" fmla="*/ 446314 h 1296478"/>
              <a:gd name="connsiteX1" fmla="*/ 807977 w 829748"/>
              <a:gd name="connsiteY1" fmla="*/ 0 h 1296478"/>
              <a:gd name="connsiteX2" fmla="*/ 829748 w 829748"/>
              <a:gd name="connsiteY2" fmla="*/ 839279 h 1296478"/>
              <a:gd name="connsiteX3" fmla="*/ 0 w 829748"/>
              <a:gd name="connsiteY3" fmla="*/ 1296478 h 1296478"/>
              <a:gd name="connsiteX4" fmla="*/ 10885 w 829748"/>
              <a:gd name="connsiteY4" fmla="*/ 446314 h 1296478"/>
              <a:gd name="connsiteX0" fmla="*/ 10885 w 927719"/>
              <a:gd name="connsiteY0" fmla="*/ 446314 h 1296478"/>
              <a:gd name="connsiteX1" fmla="*/ 807977 w 927719"/>
              <a:gd name="connsiteY1" fmla="*/ 0 h 1296478"/>
              <a:gd name="connsiteX2" fmla="*/ 927719 w 927719"/>
              <a:gd name="connsiteY2" fmla="*/ 1133194 h 1296478"/>
              <a:gd name="connsiteX3" fmla="*/ 0 w 927719"/>
              <a:gd name="connsiteY3" fmla="*/ 1296478 h 1296478"/>
              <a:gd name="connsiteX4" fmla="*/ 10885 w 927719"/>
              <a:gd name="connsiteY4" fmla="*/ 446314 h 1296478"/>
              <a:gd name="connsiteX0" fmla="*/ 10885 w 1548206"/>
              <a:gd name="connsiteY0" fmla="*/ 76200 h 926364"/>
              <a:gd name="connsiteX1" fmla="*/ 1548206 w 1548206"/>
              <a:gd name="connsiteY1" fmla="*/ 0 h 926364"/>
              <a:gd name="connsiteX2" fmla="*/ 927719 w 1548206"/>
              <a:gd name="connsiteY2" fmla="*/ 763080 h 926364"/>
              <a:gd name="connsiteX3" fmla="*/ 0 w 1548206"/>
              <a:gd name="connsiteY3" fmla="*/ 926364 h 926364"/>
              <a:gd name="connsiteX4" fmla="*/ 10885 w 1548206"/>
              <a:gd name="connsiteY4" fmla="*/ 76200 h 926364"/>
              <a:gd name="connsiteX0" fmla="*/ 468085 w 1548206"/>
              <a:gd name="connsiteY0" fmla="*/ 381000 h 926364"/>
              <a:gd name="connsiteX1" fmla="*/ 1548206 w 1548206"/>
              <a:gd name="connsiteY1" fmla="*/ 0 h 926364"/>
              <a:gd name="connsiteX2" fmla="*/ 927719 w 1548206"/>
              <a:gd name="connsiteY2" fmla="*/ 763080 h 926364"/>
              <a:gd name="connsiteX3" fmla="*/ 0 w 1548206"/>
              <a:gd name="connsiteY3" fmla="*/ 926364 h 926364"/>
              <a:gd name="connsiteX4" fmla="*/ 468085 w 1548206"/>
              <a:gd name="connsiteY4" fmla="*/ 381000 h 926364"/>
              <a:gd name="connsiteX0" fmla="*/ 468085 w 1787691"/>
              <a:gd name="connsiteY0" fmla="*/ 381000 h 926364"/>
              <a:gd name="connsiteX1" fmla="*/ 1548206 w 1787691"/>
              <a:gd name="connsiteY1" fmla="*/ 0 h 926364"/>
              <a:gd name="connsiteX2" fmla="*/ 1787691 w 1787691"/>
              <a:gd name="connsiteY2" fmla="*/ 675994 h 926364"/>
              <a:gd name="connsiteX3" fmla="*/ 0 w 1787691"/>
              <a:gd name="connsiteY3" fmla="*/ 926364 h 926364"/>
              <a:gd name="connsiteX4" fmla="*/ 468085 w 1787691"/>
              <a:gd name="connsiteY4" fmla="*/ 381000 h 926364"/>
              <a:gd name="connsiteX0" fmla="*/ 468085 w 3224606"/>
              <a:gd name="connsiteY0" fmla="*/ 544286 h 1089650"/>
              <a:gd name="connsiteX1" fmla="*/ 3224606 w 3224606"/>
              <a:gd name="connsiteY1" fmla="*/ 0 h 1089650"/>
              <a:gd name="connsiteX2" fmla="*/ 1787691 w 3224606"/>
              <a:gd name="connsiteY2" fmla="*/ 839280 h 1089650"/>
              <a:gd name="connsiteX3" fmla="*/ 0 w 3224606"/>
              <a:gd name="connsiteY3" fmla="*/ 1089650 h 1089650"/>
              <a:gd name="connsiteX4" fmla="*/ 468085 w 3224606"/>
              <a:gd name="connsiteY4" fmla="*/ 544286 h 1089650"/>
              <a:gd name="connsiteX0" fmla="*/ 805542 w 3224606"/>
              <a:gd name="connsiteY0" fmla="*/ 653143 h 1089650"/>
              <a:gd name="connsiteX1" fmla="*/ 3224606 w 3224606"/>
              <a:gd name="connsiteY1" fmla="*/ 0 h 1089650"/>
              <a:gd name="connsiteX2" fmla="*/ 1787691 w 3224606"/>
              <a:gd name="connsiteY2" fmla="*/ 839280 h 1089650"/>
              <a:gd name="connsiteX3" fmla="*/ 0 w 3224606"/>
              <a:gd name="connsiteY3" fmla="*/ 1089650 h 1089650"/>
              <a:gd name="connsiteX4" fmla="*/ 805542 w 3224606"/>
              <a:gd name="connsiteY4" fmla="*/ 653143 h 108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606" h="1089650">
                <a:moveTo>
                  <a:pt x="805542" y="653143"/>
                </a:moveTo>
                <a:lnTo>
                  <a:pt x="3224606" y="0"/>
                </a:lnTo>
                <a:lnTo>
                  <a:pt x="1787691" y="839280"/>
                </a:lnTo>
                <a:lnTo>
                  <a:pt x="0" y="1089650"/>
                </a:lnTo>
                <a:lnTo>
                  <a:pt x="805542" y="653143"/>
                </a:ln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
        <p:nvSpPr>
          <p:cNvPr id="47" name="직사각형 45">
            <a:extLst>
              <a:ext uri="{FF2B5EF4-FFF2-40B4-BE49-F238E27FC236}">
                <a16:creationId xmlns:a16="http://schemas.microsoft.com/office/drawing/2014/main" id="{438C68CF-79A7-1501-8FDE-4B84E5E0DCF6}"/>
              </a:ext>
            </a:extLst>
          </p:cNvPr>
          <p:cNvSpPr/>
          <p:nvPr/>
        </p:nvSpPr>
        <p:spPr>
          <a:xfrm>
            <a:off x="3208257" y="2748606"/>
            <a:ext cx="1793471" cy="1601178"/>
          </a:xfrm>
          <a:custGeom>
            <a:avLst/>
            <a:gdLst>
              <a:gd name="connsiteX0" fmla="*/ 0 w 1080120"/>
              <a:gd name="connsiteY0" fmla="*/ 0 h 1862536"/>
              <a:gd name="connsiteX1" fmla="*/ 1080120 w 1080120"/>
              <a:gd name="connsiteY1" fmla="*/ 0 h 1862536"/>
              <a:gd name="connsiteX2" fmla="*/ 1080120 w 1080120"/>
              <a:gd name="connsiteY2" fmla="*/ 1862536 h 1862536"/>
              <a:gd name="connsiteX3" fmla="*/ 0 w 1080120"/>
              <a:gd name="connsiteY3" fmla="*/ 1862536 h 1862536"/>
              <a:gd name="connsiteX4" fmla="*/ 0 w 1080120"/>
              <a:gd name="connsiteY4" fmla="*/ 0 h 1862536"/>
              <a:gd name="connsiteX0" fmla="*/ 0 w 1080120"/>
              <a:gd name="connsiteY0" fmla="*/ 446314 h 2308850"/>
              <a:gd name="connsiteX1" fmla="*/ 797092 w 1080120"/>
              <a:gd name="connsiteY1" fmla="*/ 0 h 2308850"/>
              <a:gd name="connsiteX2" fmla="*/ 1080120 w 1080120"/>
              <a:gd name="connsiteY2" fmla="*/ 2308850 h 2308850"/>
              <a:gd name="connsiteX3" fmla="*/ 0 w 1080120"/>
              <a:gd name="connsiteY3" fmla="*/ 2308850 h 2308850"/>
              <a:gd name="connsiteX4" fmla="*/ 0 w 1080120"/>
              <a:gd name="connsiteY4" fmla="*/ 446314 h 2308850"/>
              <a:gd name="connsiteX0" fmla="*/ 0 w 818863"/>
              <a:gd name="connsiteY0" fmla="*/ 446314 h 2308850"/>
              <a:gd name="connsiteX1" fmla="*/ 797092 w 818863"/>
              <a:gd name="connsiteY1" fmla="*/ 0 h 2308850"/>
              <a:gd name="connsiteX2" fmla="*/ 818863 w 818863"/>
              <a:gd name="connsiteY2" fmla="*/ 795736 h 2308850"/>
              <a:gd name="connsiteX3" fmla="*/ 0 w 818863"/>
              <a:gd name="connsiteY3" fmla="*/ 2308850 h 2308850"/>
              <a:gd name="connsiteX4" fmla="*/ 0 w 818863"/>
              <a:gd name="connsiteY4" fmla="*/ 446314 h 2308850"/>
              <a:gd name="connsiteX0" fmla="*/ 0 w 818863"/>
              <a:gd name="connsiteY0" fmla="*/ 446314 h 2308850"/>
              <a:gd name="connsiteX1" fmla="*/ 797092 w 818863"/>
              <a:gd name="connsiteY1" fmla="*/ 0 h 2308850"/>
              <a:gd name="connsiteX2" fmla="*/ 818863 w 818863"/>
              <a:gd name="connsiteY2" fmla="*/ 839279 h 2308850"/>
              <a:gd name="connsiteX3" fmla="*/ 0 w 818863"/>
              <a:gd name="connsiteY3" fmla="*/ 2308850 h 2308850"/>
              <a:gd name="connsiteX4" fmla="*/ 0 w 818863"/>
              <a:gd name="connsiteY4" fmla="*/ 446314 h 2308850"/>
              <a:gd name="connsiteX0" fmla="*/ 10885 w 829748"/>
              <a:gd name="connsiteY0" fmla="*/ 446314 h 1296478"/>
              <a:gd name="connsiteX1" fmla="*/ 807977 w 829748"/>
              <a:gd name="connsiteY1" fmla="*/ 0 h 1296478"/>
              <a:gd name="connsiteX2" fmla="*/ 829748 w 829748"/>
              <a:gd name="connsiteY2" fmla="*/ 839279 h 1296478"/>
              <a:gd name="connsiteX3" fmla="*/ 0 w 829748"/>
              <a:gd name="connsiteY3" fmla="*/ 1296478 h 1296478"/>
              <a:gd name="connsiteX4" fmla="*/ 10885 w 829748"/>
              <a:gd name="connsiteY4" fmla="*/ 446314 h 1296478"/>
              <a:gd name="connsiteX0" fmla="*/ 10885 w 842303"/>
              <a:gd name="connsiteY0" fmla="*/ 446314 h 1577694"/>
              <a:gd name="connsiteX1" fmla="*/ 807977 w 842303"/>
              <a:gd name="connsiteY1" fmla="*/ 0 h 1577694"/>
              <a:gd name="connsiteX2" fmla="*/ 842303 w 842303"/>
              <a:gd name="connsiteY2" fmla="*/ 1577694 h 1577694"/>
              <a:gd name="connsiteX3" fmla="*/ 0 w 842303"/>
              <a:gd name="connsiteY3" fmla="*/ 1296478 h 1577694"/>
              <a:gd name="connsiteX4" fmla="*/ 10885 w 842303"/>
              <a:gd name="connsiteY4" fmla="*/ 446314 h 1577694"/>
              <a:gd name="connsiteX0" fmla="*/ 10885 w 842303"/>
              <a:gd name="connsiteY0" fmla="*/ 66140 h 1197520"/>
              <a:gd name="connsiteX1" fmla="*/ 826809 w 842303"/>
              <a:gd name="connsiteY1" fmla="*/ 0 h 1197520"/>
              <a:gd name="connsiteX2" fmla="*/ 842303 w 842303"/>
              <a:gd name="connsiteY2" fmla="*/ 1197520 h 1197520"/>
              <a:gd name="connsiteX3" fmla="*/ 0 w 842303"/>
              <a:gd name="connsiteY3" fmla="*/ 916304 h 1197520"/>
              <a:gd name="connsiteX4" fmla="*/ 10885 w 842303"/>
              <a:gd name="connsiteY4" fmla="*/ 66140 h 1197520"/>
              <a:gd name="connsiteX0" fmla="*/ 10885 w 847129"/>
              <a:gd name="connsiteY0" fmla="*/ 233120 h 1364500"/>
              <a:gd name="connsiteX1" fmla="*/ 847129 w 847129"/>
              <a:gd name="connsiteY1" fmla="*/ 0 h 1364500"/>
              <a:gd name="connsiteX2" fmla="*/ 842303 w 847129"/>
              <a:gd name="connsiteY2" fmla="*/ 1364500 h 1364500"/>
              <a:gd name="connsiteX3" fmla="*/ 0 w 847129"/>
              <a:gd name="connsiteY3" fmla="*/ 1083284 h 1364500"/>
              <a:gd name="connsiteX4" fmla="*/ 10885 w 847129"/>
              <a:gd name="connsiteY4" fmla="*/ 233120 h 1364500"/>
              <a:gd name="connsiteX0" fmla="*/ 725 w 836969"/>
              <a:gd name="connsiteY0" fmla="*/ 233120 h 1364500"/>
              <a:gd name="connsiteX1" fmla="*/ 836969 w 836969"/>
              <a:gd name="connsiteY1" fmla="*/ 0 h 1364500"/>
              <a:gd name="connsiteX2" fmla="*/ 832143 w 836969"/>
              <a:gd name="connsiteY2" fmla="*/ 1364500 h 1364500"/>
              <a:gd name="connsiteX3" fmla="*/ 0 w 836969"/>
              <a:gd name="connsiteY3" fmla="*/ 971964 h 1364500"/>
              <a:gd name="connsiteX4" fmla="*/ 725 w 836969"/>
              <a:gd name="connsiteY4" fmla="*/ 233120 h 136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969" h="1364500">
                <a:moveTo>
                  <a:pt x="725" y="233120"/>
                </a:moveTo>
                <a:lnTo>
                  <a:pt x="836969" y="0"/>
                </a:lnTo>
                <a:cubicBezTo>
                  <a:pt x="835360" y="454833"/>
                  <a:pt x="833752" y="909667"/>
                  <a:pt x="832143" y="1364500"/>
                </a:cubicBezTo>
                <a:lnTo>
                  <a:pt x="0" y="971964"/>
                </a:lnTo>
                <a:cubicBezTo>
                  <a:pt x="242" y="725683"/>
                  <a:pt x="483" y="479401"/>
                  <a:pt x="725" y="233120"/>
                </a:cubicBezTo>
                <a:close/>
              </a:path>
            </a:pathLst>
          </a:custGeom>
          <a:solidFill>
            <a:srgbClr val="FF0000">
              <a:alpha val="29848"/>
            </a:srgbClr>
          </a:solidFill>
          <a:ln>
            <a:solidFill>
              <a:schemeClr val="bg1">
                <a:lumMod val="75000"/>
              </a:schemeClr>
            </a:solidFill>
          </a:ln>
        </p:spPr>
        <p:txBody>
          <a:bodyPr wrap="square" rtlCol="0" anchor="ctr">
            <a:noAutofit/>
          </a:bodyPr>
          <a:lstStyle/>
          <a:p>
            <a:pPr algn="l"/>
            <a:endParaRPr kumimoji="1" lang="ko-KR" altLang="en-US" b="1" dirty="0">
              <a:solidFill>
                <a:srgbClr val="9B2393"/>
              </a:solidFill>
              <a:latin typeface="Menlo" panose="020B0609030804020204" pitchFamily="49" charset="0"/>
            </a:endParaRPr>
          </a:p>
        </p:txBody>
      </p:sp>
    </p:spTree>
    <p:extLst>
      <p:ext uri="{BB962C8B-B14F-4D97-AF65-F5344CB8AC3E}">
        <p14:creationId xmlns:p14="http://schemas.microsoft.com/office/powerpoint/2010/main" val="1353802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ko-KR" dirty="0"/>
              <a:t>Perspective Projection</a:t>
            </a:r>
          </a:p>
        </p:txBody>
      </p:sp>
      <mc:AlternateContent xmlns:mc="http://schemas.openxmlformats.org/markup-compatibility/2006" xmlns:a14="http://schemas.microsoft.com/office/drawing/2010/main">
        <mc:Choice Requires="a14">
          <p:sp>
            <p:nvSpPr>
              <p:cNvPr id="16" name="내용 개체 틀 2"/>
              <p:cNvSpPr>
                <a:spLocks noGrp="1"/>
              </p:cNvSpPr>
              <p:nvPr>
                <p:ph idx="1"/>
              </p:nvPr>
            </p:nvSpPr>
            <p:spPr>
              <a:xfrm>
                <a:off x="812800" y="1143000"/>
                <a:ext cx="9245600" cy="893444"/>
              </a:xfrm>
            </p:spPr>
            <p:txBody>
              <a:bodyPr/>
              <a:lstStyle/>
              <a:p>
                <a14:m>
                  <m:oMath xmlns:m="http://schemas.openxmlformats.org/officeDocument/2006/math">
                    <m:sSub>
                      <m:sSubPr>
                        <m:ctrlPr>
                          <a:rPr lang="en-US" altLang="ko-KR" b="1" i="1" smtClean="0">
                            <a:latin typeface="Cambria Math" panose="02040503050406030204" pitchFamily="18" charset="0"/>
                          </a:rPr>
                        </m:ctrlPr>
                      </m:sSubPr>
                      <m:e>
                        <m:r>
                          <a:rPr lang="en-US" altLang="ko-KR" b="1" i="0" smtClean="0">
                            <a:latin typeface="Cambria Math" charset="0"/>
                          </a:rPr>
                          <m:t>𝐩</m:t>
                        </m:r>
                      </m:e>
                      <m:sub>
                        <m:r>
                          <a:rPr lang="en-US" altLang="ko-KR" b="1" i="0" smtClean="0">
                            <a:latin typeface="Cambria Math" charset="0"/>
                          </a:rPr>
                          <m:t>𝐜</m:t>
                        </m:r>
                      </m:sub>
                    </m:sSub>
                    <m:r>
                      <a:rPr lang="en-US" altLang="ko-KR" b="0" i="0" smtClean="0">
                        <a:latin typeface="Cambria Math" panose="02040503050406030204" pitchFamily="18" charset="0"/>
                      </a:rPr>
                      <m:t>=</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𝑧</m:t>
                        </m:r>
                      </m:e>
                      <m:sub>
                        <m:r>
                          <a:rPr lang="en-US" altLang="ko-KR" b="0" i="1" smtClean="0">
                            <a:latin typeface="Cambria Math" panose="02040503050406030204" pitchFamily="18" charset="0"/>
                          </a:rPr>
                          <m:t>𝑐</m:t>
                        </m:r>
                      </m:sub>
                    </m:sSub>
                    <m:r>
                      <a:rPr lang="en-US" altLang="ko-KR" b="0" i="1" smtClean="0">
                        <a:latin typeface="Cambria Math" panose="02040503050406030204" pitchFamily="18" charset="0"/>
                      </a:rPr>
                      <m:t>)</m:t>
                    </m:r>
                  </m:oMath>
                </a14:m>
                <a:r>
                  <a:rPr lang="en-US" altLang="ko-KR" dirty="0"/>
                  <a:t>: a point in view space</a:t>
                </a:r>
              </a:p>
              <a:p>
                <a14:m>
                  <m:oMath xmlns:m="http://schemas.openxmlformats.org/officeDocument/2006/math">
                    <m:sSub>
                      <m:sSubPr>
                        <m:ctrlPr>
                          <a:rPr lang="en-US" altLang="ko-KR" b="0" i="1" smtClean="0">
                            <a:latin typeface="Cambria Math" panose="02040503050406030204" pitchFamily="18" charset="0"/>
                          </a:rPr>
                        </m:ctrlPr>
                      </m:sSubPr>
                      <m:e>
                        <m:r>
                          <a:rPr lang="en-US" altLang="ko-KR" b="1" i="0" smtClean="0">
                            <a:latin typeface="Cambria Math" charset="0"/>
                          </a:rPr>
                          <m:t>𝐩</m:t>
                        </m:r>
                      </m:e>
                      <m:sub>
                        <m:r>
                          <a:rPr lang="en-US" altLang="ko-KR" b="0" i="1" smtClean="0">
                            <a:latin typeface="Cambria Math" charset="0"/>
                          </a:rPr>
                          <m:t>𝑠</m:t>
                        </m:r>
                      </m:sub>
                    </m:sSub>
                    <m:r>
                      <a:rPr lang="en-US" altLang="ko-KR" b="0" i="1" smtClean="0">
                        <a:latin typeface="Cambria Math" charset="0"/>
                      </a:rPr>
                      <m:t>=</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charset="0"/>
                              </a:rPr>
                              <m:t>𝑥</m:t>
                            </m:r>
                          </m:e>
                          <m:sub>
                            <m:r>
                              <a:rPr lang="en-US" altLang="ko-KR" b="0" i="1" smtClean="0">
                                <a:latin typeface="Cambria Math" charset="0"/>
                              </a:rPr>
                              <m:t>𝑠</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𝑦</m:t>
                            </m:r>
                          </m:e>
                          <m:sub>
                            <m:r>
                              <a:rPr lang="en-US" altLang="ko-KR" b="0" i="1" smtClean="0">
                                <a:latin typeface="Cambria Math" charset="0"/>
                              </a:rPr>
                              <m:t>𝑠</m:t>
                            </m:r>
                          </m:sub>
                        </m:sSub>
                        <m:r>
                          <a:rPr lang="en-US" altLang="ko-KR" b="0" i="1" smtClean="0">
                            <a:latin typeface="Cambria Math" charset="0"/>
                          </a:rPr>
                          <m:t>, </m:t>
                        </m:r>
                        <m:sSub>
                          <m:sSubPr>
                            <m:ctrlPr>
                              <a:rPr lang="en-US" altLang="ko-KR" b="0" i="1" smtClean="0">
                                <a:latin typeface="Cambria Math" panose="02040503050406030204" pitchFamily="18" charset="0"/>
                              </a:rPr>
                            </m:ctrlPr>
                          </m:sSubPr>
                          <m:e>
                            <m:r>
                              <a:rPr lang="en-US" altLang="ko-KR" b="0" i="1" smtClean="0">
                                <a:latin typeface="Cambria Math" charset="0"/>
                              </a:rPr>
                              <m:t>𝑧</m:t>
                            </m:r>
                          </m:e>
                          <m:sub>
                            <m:r>
                              <a:rPr lang="en-US" altLang="ko-KR" b="0" i="1" smtClean="0">
                                <a:latin typeface="Cambria Math" charset="0"/>
                              </a:rPr>
                              <m:t>𝑠</m:t>
                            </m:r>
                          </m:sub>
                        </m:sSub>
                      </m:e>
                    </m:d>
                  </m:oMath>
                </a14:m>
                <a:r>
                  <a:rPr lang="en-US" altLang="ko-KR" dirty="0"/>
                  <a:t>: after perspective projection transformation</a:t>
                </a:r>
              </a:p>
            </p:txBody>
          </p:sp>
        </mc:Choice>
        <mc:Fallback xmlns="">
          <p:sp>
            <p:nvSpPr>
              <p:cNvPr id="16" name="내용 개체 틀 2"/>
              <p:cNvSpPr>
                <a:spLocks noGrp="1" noRot="1" noChangeAspect="1" noMove="1" noResize="1" noEditPoints="1" noAdjustHandles="1" noChangeArrowheads="1" noChangeShapeType="1" noTextEdit="1"/>
              </p:cNvSpPr>
              <p:nvPr>
                <p:ph idx="1"/>
              </p:nvPr>
            </p:nvSpPr>
            <p:spPr>
              <a:xfrm>
                <a:off x="812800" y="1143000"/>
                <a:ext cx="9245600" cy="893444"/>
              </a:xfrm>
              <a:blipFill>
                <a:blip r:embed="rId3"/>
                <a:stretch>
                  <a:fillRect l="-412" t="-4225"/>
                </a:stretch>
              </a:blipFill>
            </p:spPr>
            <p:txBody>
              <a:bodyPr/>
              <a:lstStyle/>
              <a:p>
                <a:r>
                  <a:rPr lang="ko-KR" altLang="en-US">
                    <a:noFill/>
                  </a:rPr>
                  <a:t> </a:t>
                </a:r>
              </a:p>
            </p:txBody>
          </p:sp>
        </mc:Fallback>
      </mc:AlternateContent>
      <p:sp>
        <p:nvSpPr>
          <p:cNvPr id="15" name="슬라이드 번호 개체 틀 5"/>
          <p:cNvSpPr>
            <a:spLocks noGrp="1"/>
          </p:cNvSpPr>
          <p:nvPr>
            <p:ph type="sldNum" sz="quarter" idx="12"/>
          </p:nvPr>
        </p:nvSpPr>
        <p:spPr/>
        <p:txBody>
          <a:bodyPr/>
          <a:lstStyle/>
          <a:p>
            <a:fld id="{10A6D1BF-B9CC-431D-9A80-50B4C114A6CD}" type="slidenum">
              <a:rPr lang="ko-KR" altLang="en-US"/>
              <a:pPr/>
              <a:t>8</a:t>
            </a:fld>
            <a:endParaRPr lang="ko-KR" altLang="en-US"/>
          </a:p>
        </p:txBody>
      </p:sp>
      <p:sp>
        <p:nvSpPr>
          <p:cNvPr id="124941" name="Line 13"/>
          <p:cNvSpPr>
            <a:spLocks noChangeShapeType="1"/>
          </p:cNvSpPr>
          <p:nvPr/>
        </p:nvSpPr>
        <p:spPr bwMode="auto">
          <a:xfrm rot="12920973" flipV="1">
            <a:off x="1456267" y="4166553"/>
            <a:ext cx="320040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mc:AlternateContent xmlns:mc="http://schemas.openxmlformats.org/markup-compatibility/2006" xmlns:a14="http://schemas.microsoft.com/office/drawing/2010/main">
        <mc:Choice Requires="a14">
          <p:sp>
            <p:nvSpPr>
              <p:cNvPr id="12" name="텍스트 상자 11"/>
              <p:cNvSpPr txBox="1"/>
              <p:nvPr/>
            </p:nvSpPr>
            <p:spPr>
              <a:xfrm>
                <a:off x="6283739" y="3333597"/>
                <a:ext cx="2430987" cy="449995"/>
              </a:xfrm>
              <a:prstGeom prst="rect">
                <a:avLst/>
              </a:prstGeom>
              <a:noFill/>
            </p:spPr>
            <p:txBody>
              <a:bodyPr wrap="none" lIns="0" tIns="0" rIns="0" bIns="0" rtlCol="0">
                <a:spAutoFit/>
              </a:bodyPr>
              <a:lstStyle/>
              <a:p>
                <a14:m>
                  <m:oMath xmlns:m="http://schemas.openxmlformats.org/officeDocument/2006/math">
                    <m:f>
                      <m:fPr>
                        <m:ctrlPr>
                          <a:rPr kumimoji="1" lang="en-US" altLang="ko-KR" sz="2000" i="1">
                            <a:latin typeface="Cambria Math" panose="02040503050406030204" pitchFamily="18" charset="0"/>
                          </a:rPr>
                        </m:ctrlPr>
                      </m:fPr>
                      <m:num>
                        <m:sSub>
                          <m:sSubPr>
                            <m:ctrlPr>
                              <a:rPr kumimoji="1" lang="en-US" altLang="ko-KR" sz="2000" i="1">
                                <a:latin typeface="Cambria Math" panose="02040503050406030204" pitchFamily="18" charset="0"/>
                              </a:rPr>
                            </m:ctrlPr>
                          </m:sSubPr>
                          <m:e>
                            <m:r>
                              <a:rPr kumimoji="1" lang="en-US" altLang="ko-KR" sz="2000" i="1">
                                <a:latin typeface="Cambria Math" charset="0"/>
                              </a:rPr>
                              <m:t>𝑦</m:t>
                            </m:r>
                          </m:e>
                          <m:sub>
                            <m:r>
                              <a:rPr kumimoji="1" lang="en-US" altLang="ko-KR" sz="2000" i="1">
                                <a:latin typeface="Cambria Math" charset="0"/>
                              </a:rPr>
                              <m:t>𝑠</m:t>
                            </m:r>
                          </m:sub>
                        </m:sSub>
                      </m:num>
                      <m:den>
                        <m:r>
                          <a:rPr kumimoji="1" lang="en-US" altLang="ko-KR" sz="2000" i="1">
                            <a:latin typeface="Cambria Math" charset="0"/>
                          </a:rPr>
                          <m:t>𝑑</m:t>
                        </m:r>
                      </m:den>
                    </m:f>
                    <m:r>
                      <a:rPr kumimoji="1" lang="en-US" altLang="ko-KR" sz="2000" i="1">
                        <a:latin typeface="Cambria Math" charset="0"/>
                      </a:rPr>
                      <m:t>=</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r>
                      <a:rPr kumimoji="1" lang="en-US" altLang="ko-KR" sz="2000">
                        <a:latin typeface="Cambria Math" charset="0"/>
                        <a:ea typeface="Cambria Math" charset="0"/>
                        <a:cs typeface="Cambria Math" charset="0"/>
                      </a:rPr>
                      <m:t>, </m:t>
                    </m:r>
                  </m:oMath>
                </a14:m>
                <a:r>
                  <a:rPr kumimoji="1" lang="en-US" altLang="ko-KR" sz="2000" dirty="0">
                    <a:ea typeface="Cambria Math" charset="0"/>
                    <a:cs typeface="Cambria Math" charset="0"/>
                  </a:rPr>
                  <a:t>thus </a:t>
                </a:r>
                <a14:m>
                  <m:oMath xmlns:m="http://schemas.openxmlformats.org/officeDocument/2006/math">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𝑠</m:t>
                        </m:r>
                      </m:sub>
                    </m:sSub>
                    <m:r>
                      <a:rPr kumimoji="1" lang="en-US" altLang="ko-KR" sz="2000" i="1">
                        <a:latin typeface="Cambria Math" charset="0"/>
                        <a:ea typeface="Cambria Math" charset="0"/>
                        <a:cs typeface="Cambria Math" charset="0"/>
                      </a:rPr>
                      <m:t>=</m:t>
                    </m:r>
                    <m:r>
                      <a:rPr kumimoji="1" lang="en-US" altLang="ko-KR" sz="2000" i="1">
                        <a:latin typeface="Cambria Math" charset="0"/>
                        <a:ea typeface="Cambria Math" charset="0"/>
                        <a:cs typeface="Cambria Math" charset="0"/>
                      </a:rPr>
                      <m:t>𝑑</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𝑦</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oMath>
                </a14:m>
                <a:endParaRPr kumimoji="1" lang="en-US" altLang="ko-KR" sz="2000" dirty="0">
                  <a:ea typeface="Cambria Math" charset="0"/>
                  <a:cs typeface="Cambria Math" charset="0"/>
                </a:endParaRPr>
              </a:p>
            </p:txBody>
          </p:sp>
        </mc:Choice>
        <mc:Fallback xmlns="">
          <p:sp>
            <p:nvSpPr>
              <p:cNvPr id="12" name="텍스트 상자 11"/>
              <p:cNvSpPr txBox="1">
                <a:spLocks noRot="1" noChangeAspect="1" noMove="1" noResize="1" noEditPoints="1" noAdjustHandles="1" noChangeArrowheads="1" noChangeShapeType="1" noTextEdit="1"/>
              </p:cNvSpPr>
              <p:nvPr/>
            </p:nvSpPr>
            <p:spPr>
              <a:xfrm>
                <a:off x="6283739" y="3333597"/>
                <a:ext cx="2430987" cy="449995"/>
              </a:xfrm>
              <a:prstGeom prst="rect">
                <a:avLst/>
              </a:prstGeom>
              <a:blipFill>
                <a:blip r:embed="rId4"/>
                <a:stretch>
                  <a:fillRect l="-2591" t="-10811" b="-540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텍스트 상자 32"/>
              <p:cNvSpPr txBox="1"/>
              <p:nvPr/>
            </p:nvSpPr>
            <p:spPr>
              <a:xfrm>
                <a:off x="6283739" y="4203231"/>
                <a:ext cx="3516347" cy="449995"/>
              </a:xfrm>
              <a:prstGeom prst="rect">
                <a:avLst/>
              </a:prstGeom>
              <a:noFill/>
            </p:spPr>
            <p:txBody>
              <a:bodyPr wrap="none" lIns="0" tIns="0" rIns="0" bIns="0" rtlCol="0">
                <a:spAutoFit/>
              </a:bodyPr>
              <a:lstStyle/>
              <a:p>
                <a:r>
                  <a:rPr kumimoji="1" lang="en-US" altLang="ko-KR" sz="2000" dirty="0"/>
                  <a:t>similarly, </a:t>
                </a:r>
                <a14:m>
                  <m:oMath xmlns:m="http://schemas.openxmlformats.org/officeDocument/2006/math">
                    <m:f>
                      <m:fPr>
                        <m:ctrlPr>
                          <a:rPr kumimoji="1" lang="en-US" altLang="ko-KR" sz="2000" i="1">
                            <a:latin typeface="Cambria Math" panose="02040503050406030204" pitchFamily="18" charset="0"/>
                          </a:rPr>
                        </m:ctrlPr>
                      </m:fPr>
                      <m:num>
                        <m:sSub>
                          <m:sSubPr>
                            <m:ctrlPr>
                              <a:rPr kumimoji="1" lang="en-US" altLang="ko-KR" sz="2000" i="1">
                                <a:latin typeface="Cambria Math" panose="02040503050406030204" pitchFamily="18" charset="0"/>
                              </a:rPr>
                            </m:ctrlPr>
                          </m:sSubPr>
                          <m:e>
                            <m:r>
                              <a:rPr kumimoji="1" lang="en-US" altLang="ko-KR" sz="2000" i="1">
                                <a:latin typeface="Cambria Math" charset="0"/>
                              </a:rPr>
                              <m:t>𝑥</m:t>
                            </m:r>
                          </m:e>
                          <m:sub>
                            <m:r>
                              <a:rPr kumimoji="1" lang="en-US" altLang="ko-KR" sz="2000" i="1">
                                <a:latin typeface="Cambria Math" charset="0"/>
                              </a:rPr>
                              <m:t>𝑠</m:t>
                            </m:r>
                          </m:sub>
                        </m:sSub>
                      </m:num>
                      <m:den>
                        <m:r>
                          <a:rPr kumimoji="1" lang="en-US" altLang="ko-KR" sz="2000" i="1">
                            <a:latin typeface="Cambria Math" charset="0"/>
                          </a:rPr>
                          <m:t>𝑑</m:t>
                        </m:r>
                      </m:den>
                    </m:f>
                    <m:r>
                      <a:rPr kumimoji="1" lang="en-US" altLang="ko-KR" sz="2000" i="1">
                        <a:latin typeface="Cambria Math" charset="0"/>
                      </a:rPr>
                      <m:t>=</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r>
                      <a:rPr kumimoji="1" lang="en-US" altLang="ko-KR" sz="2000">
                        <a:latin typeface="Cambria Math" charset="0"/>
                        <a:ea typeface="Cambria Math" charset="0"/>
                        <a:cs typeface="Cambria Math" charset="0"/>
                      </a:rPr>
                      <m:t>, </m:t>
                    </m:r>
                  </m:oMath>
                </a14:m>
                <a:r>
                  <a:rPr kumimoji="1" lang="en-US" altLang="ko-KR" sz="2000" dirty="0">
                    <a:ea typeface="Cambria Math" charset="0"/>
                    <a:cs typeface="Cambria Math" charset="0"/>
                  </a:rPr>
                  <a:t>thus </a:t>
                </a:r>
                <a14:m>
                  <m:oMath xmlns:m="http://schemas.openxmlformats.org/officeDocument/2006/math">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𝑠</m:t>
                        </m:r>
                      </m:sub>
                    </m:sSub>
                    <m:r>
                      <a:rPr kumimoji="1" lang="en-US" altLang="ko-KR" sz="2000" i="1">
                        <a:latin typeface="Cambria Math" charset="0"/>
                        <a:ea typeface="Cambria Math" charset="0"/>
                        <a:cs typeface="Cambria Math" charset="0"/>
                      </a:rPr>
                      <m:t>=</m:t>
                    </m:r>
                    <m:r>
                      <a:rPr kumimoji="1" lang="en-US" altLang="ko-KR" sz="2000" i="1">
                        <a:latin typeface="Cambria Math" charset="0"/>
                        <a:ea typeface="Cambria Math" charset="0"/>
                        <a:cs typeface="Cambria Math" charset="0"/>
                      </a:rPr>
                      <m:t>𝑑</m:t>
                    </m:r>
                    <m:f>
                      <m:fPr>
                        <m:ctrlPr>
                          <a:rPr kumimoji="1" lang="en-US" altLang="ko-KR" sz="2000" i="1">
                            <a:latin typeface="Cambria Math" panose="02040503050406030204" pitchFamily="18" charset="0"/>
                            <a:ea typeface="Cambria Math" charset="0"/>
                            <a:cs typeface="Cambria Math" charset="0"/>
                          </a:rPr>
                        </m:ctrlPr>
                      </m:fPr>
                      <m:num>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𝑥</m:t>
                            </m:r>
                          </m:e>
                          <m:sub>
                            <m:r>
                              <a:rPr kumimoji="1" lang="en-US" altLang="ko-KR" sz="2000" i="1">
                                <a:latin typeface="Cambria Math" charset="0"/>
                                <a:ea typeface="Cambria Math" charset="0"/>
                                <a:cs typeface="Cambria Math" charset="0"/>
                              </a:rPr>
                              <m:t>𝑐</m:t>
                            </m:r>
                          </m:sub>
                        </m:sSub>
                      </m:num>
                      <m:den>
                        <m:sSub>
                          <m:sSubPr>
                            <m:ctrlPr>
                              <a:rPr kumimoji="1" lang="en-US" altLang="ko-KR" sz="2000" i="1">
                                <a:latin typeface="Cambria Math" panose="02040503050406030204" pitchFamily="18" charset="0"/>
                                <a:ea typeface="Cambria Math" charset="0"/>
                                <a:cs typeface="Cambria Math" charset="0"/>
                              </a:rPr>
                            </m:ctrlPr>
                          </m:sSubPr>
                          <m:e>
                            <m:r>
                              <a:rPr kumimoji="1" lang="en-US" altLang="ko-KR" sz="2000" i="1">
                                <a:latin typeface="Cambria Math" charset="0"/>
                                <a:ea typeface="Cambria Math" charset="0"/>
                                <a:cs typeface="Cambria Math" charset="0"/>
                              </a:rPr>
                              <m:t>𝑧</m:t>
                            </m:r>
                          </m:e>
                          <m:sub>
                            <m:r>
                              <a:rPr kumimoji="1" lang="en-US" altLang="ko-KR" sz="2000" i="1">
                                <a:latin typeface="Cambria Math" charset="0"/>
                                <a:ea typeface="Cambria Math" charset="0"/>
                                <a:cs typeface="Cambria Math" charset="0"/>
                              </a:rPr>
                              <m:t>𝑐</m:t>
                            </m:r>
                          </m:sub>
                        </m:sSub>
                      </m:den>
                    </m:f>
                  </m:oMath>
                </a14:m>
                <a:endParaRPr kumimoji="1" lang="en-US" altLang="ko-KR" sz="2000" dirty="0">
                  <a:ea typeface="Cambria Math" charset="0"/>
                  <a:cs typeface="Cambria Math" charset="0"/>
                </a:endParaRPr>
              </a:p>
            </p:txBody>
          </p:sp>
        </mc:Choice>
        <mc:Fallback xmlns="">
          <p:sp>
            <p:nvSpPr>
              <p:cNvPr id="33" name="텍스트 상자 32"/>
              <p:cNvSpPr txBox="1">
                <a:spLocks noRot="1" noChangeAspect="1" noMove="1" noResize="1" noEditPoints="1" noAdjustHandles="1" noChangeArrowheads="1" noChangeShapeType="1" noTextEdit="1"/>
              </p:cNvSpPr>
              <p:nvPr/>
            </p:nvSpPr>
            <p:spPr>
              <a:xfrm>
                <a:off x="6283739" y="4203231"/>
                <a:ext cx="3516347" cy="449995"/>
              </a:xfrm>
              <a:prstGeom prst="rect">
                <a:avLst/>
              </a:prstGeom>
              <a:blipFill>
                <a:blip r:embed="rId5"/>
                <a:stretch>
                  <a:fillRect l="-4317" t="-13889"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텍스트 상자 12"/>
              <p:cNvSpPr txBox="1"/>
              <p:nvPr/>
            </p:nvSpPr>
            <p:spPr>
              <a:xfrm>
                <a:off x="6283739" y="2610765"/>
                <a:ext cx="8048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R" sz="2000" i="1">
                              <a:latin typeface="Cambria Math" panose="02040503050406030204" pitchFamily="18" charset="0"/>
                            </a:rPr>
                          </m:ctrlPr>
                        </m:sSubPr>
                        <m:e>
                          <m:r>
                            <a:rPr kumimoji="1" lang="en-US" altLang="ko-KR" sz="2000" i="1">
                              <a:latin typeface="Cambria Math" charset="0"/>
                            </a:rPr>
                            <m:t>𝑧</m:t>
                          </m:r>
                        </m:e>
                        <m:sub>
                          <m:r>
                            <a:rPr kumimoji="1" lang="en-US" altLang="ko-KR" sz="2000" i="1">
                              <a:latin typeface="Cambria Math" charset="0"/>
                            </a:rPr>
                            <m:t>𝑠</m:t>
                          </m:r>
                        </m:sub>
                      </m:sSub>
                      <m:r>
                        <a:rPr kumimoji="1" lang="en-US" altLang="ko-KR" sz="2000" i="1">
                          <a:latin typeface="Cambria Math" charset="0"/>
                        </a:rPr>
                        <m:t>=</m:t>
                      </m:r>
                      <m:r>
                        <a:rPr kumimoji="1" lang="en-US" altLang="ko-KR" sz="2000" i="1">
                          <a:latin typeface="Cambria Math" charset="0"/>
                        </a:rPr>
                        <m:t>𝑑</m:t>
                      </m:r>
                    </m:oMath>
                  </m:oMathPara>
                </a14:m>
                <a:endParaRPr kumimoji="1" lang="ko-KR" altLang="en-US" sz="2000" dirty="0"/>
              </a:p>
            </p:txBody>
          </p:sp>
        </mc:Choice>
        <mc:Fallback xmlns="">
          <p:sp>
            <p:nvSpPr>
              <p:cNvPr id="13" name="텍스트 상자 12"/>
              <p:cNvSpPr txBox="1">
                <a:spLocks noRot="1" noChangeAspect="1" noMove="1" noResize="1" noEditPoints="1" noAdjustHandles="1" noChangeArrowheads="1" noChangeShapeType="1" noTextEdit="1"/>
              </p:cNvSpPr>
              <p:nvPr/>
            </p:nvSpPr>
            <p:spPr>
              <a:xfrm>
                <a:off x="6283739" y="2610765"/>
                <a:ext cx="804836" cy="307777"/>
              </a:xfrm>
              <a:prstGeom prst="rect">
                <a:avLst/>
              </a:prstGeom>
              <a:blipFill>
                <a:blip r:embed="rId6"/>
                <a:stretch>
                  <a:fillRect l="-1538" r="-4615" b="-16000"/>
                </a:stretch>
              </a:blipFill>
            </p:spPr>
            <p:txBody>
              <a:bodyPr/>
              <a:lstStyle/>
              <a:p>
                <a:r>
                  <a:rPr lang="ko-KR" altLang="en-US">
                    <a:noFill/>
                  </a:rPr>
                  <a:t> </a:t>
                </a:r>
              </a:p>
            </p:txBody>
          </p:sp>
        </mc:Fallback>
      </mc:AlternateContent>
      <p:sp>
        <p:nvSpPr>
          <p:cNvPr id="124933" name="Line 5"/>
          <p:cNvSpPr>
            <a:spLocks noChangeShapeType="1"/>
          </p:cNvSpPr>
          <p:nvPr/>
        </p:nvSpPr>
        <p:spPr bwMode="auto">
          <a:xfrm>
            <a:off x="846667" y="4201188"/>
            <a:ext cx="38100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4" name="Line 6"/>
          <p:cNvSpPr>
            <a:spLocks noChangeShapeType="1"/>
          </p:cNvSpPr>
          <p:nvPr/>
        </p:nvSpPr>
        <p:spPr bwMode="auto">
          <a:xfrm flipH="1" flipV="1">
            <a:off x="1450889" y="2383807"/>
            <a:ext cx="5378" cy="265558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5" name="Line 7"/>
          <p:cNvSpPr>
            <a:spLocks noChangeShapeType="1"/>
          </p:cNvSpPr>
          <p:nvPr/>
        </p:nvSpPr>
        <p:spPr bwMode="auto">
          <a:xfrm flipV="1">
            <a:off x="1456267" y="3134388"/>
            <a:ext cx="320040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24936" name="Line 8"/>
          <p:cNvSpPr>
            <a:spLocks noChangeShapeType="1"/>
          </p:cNvSpPr>
          <p:nvPr/>
        </p:nvSpPr>
        <p:spPr bwMode="auto">
          <a:xfrm flipV="1">
            <a:off x="2733231" y="3777383"/>
            <a:ext cx="0" cy="8005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mc:AlternateContent xmlns:mc="http://schemas.openxmlformats.org/markup-compatibility/2006" xmlns:a14="http://schemas.microsoft.com/office/drawing/2010/main">
        <mc:Choice Requires="a14">
          <p:sp>
            <p:nvSpPr>
              <p:cNvPr id="124937" name="Text Box 9"/>
              <p:cNvSpPr txBox="1">
                <a:spLocks noChangeArrowheads="1"/>
              </p:cNvSpPr>
              <p:nvPr/>
            </p:nvSpPr>
            <p:spPr bwMode="auto">
              <a:xfrm>
                <a:off x="2120375" y="3872718"/>
                <a:ext cx="406778"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dirty="0">
                          <a:latin typeface="Cambria Math" panose="02040503050406030204" pitchFamily="18" charset="0"/>
                        </a:rPr>
                        <m:t>𝑑</m:t>
                      </m:r>
                    </m:oMath>
                  </m:oMathPara>
                </a14:m>
                <a:endParaRPr lang="en-US" altLang="ko-KR" dirty="0"/>
              </a:p>
            </p:txBody>
          </p:sp>
        </mc:Choice>
        <mc:Fallback xmlns="">
          <p:sp>
            <p:nvSpPr>
              <p:cNvPr id="124937" name="Text Box 9"/>
              <p:cNvSpPr txBox="1">
                <a:spLocks noRot="1" noChangeAspect="1" noMove="1" noResize="1" noEditPoints="1" noAdjustHandles="1" noChangeArrowheads="1" noChangeShapeType="1" noTextEdit="1"/>
              </p:cNvSpPr>
              <p:nvPr/>
            </p:nvSpPr>
            <p:spPr bwMode="auto">
              <a:xfrm>
                <a:off x="2120375" y="3872718"/>
                <a:ext cx="406778" cy="369332"/>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4938" name="Text Box 10"/>
              <p:cNvSpPr txBox="1">
                <a:spLocks noChangeArrowheads="1"/>
              </p:cNvSpPr>
              <p:nvPr/>
            </p:nvSpPr>
            <p:spPr bwMode="auto">
              <a:xfrm>
                <a:off x="2690171" y="3804620"/>
                <a:ext cx="470770"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𝑦</m:t>
                          </m:r>
                        </m:e>
                        <m:sub>
                          <m:r>
                            <a:rPr lang="en-US" altLang="ko-KR" i="1">
                              <a:latin typeface="Cambria Math" charset="0"/>
                            </a:rPr>
                            <m:t>𝑠</m:t>
                          </m:r>
                        </m:sub>
                      </m:sSub>
                    </m:oMath>
                  </m:oMathPara>
                </a14:m>
                <a:endParaRPr lang="en-US" altLang="ko-KR" dirty="0"/>
              </a:p>
            </p:txBody>
          </p:sp>
        </mc:Choice>
        <mc:Fallback xmlns="">
          <p:sp>
            <p:nvSpPr>
              <p:cNvPr id="124938" name="Text Box 10"/>
              <p:cNvSpPr txBox="1">
                <a:spLocks noRot="1" noChangeAspect="1" noMove="1" noResize="1" noEditPoints="1" noAdjustHandles="1" noChangeArrowheads="1" noChangeShapeType="1" noTextEdit="1"/>
              </p:cNvSpPr>
              <p:nvPr/>
            </p:nvSpPr>
            <p:spPr bwMode="auto">
              <a:xfrm>
                <a:off x="2690171" y="3804620"/>
                <a:ext cx="470770" cy="369332"/>
              </a:xfrm>
              <a:prstGeom prst="rect">
                <a:avLst/>
              </a:prstGeom>
              <a:blipFill>
                <a:blip r:embed="rId8"/>
                <a:stretch>
                  <a:fillRect b="-1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996625" y="3135913"/>
                <a:ext cx="7764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i="1">
                              <a:latin typeface="Cambria Math" panose="02040503050406030204" pitchFamily="18" charset="0"/>
                            </a:rPr>
                            <m:t>𝑐</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𝑐</m:t>
                          </m:r>
                        </m:sub>
                      </m:sSub>
                      <m:r>
                        <a:rPr lang="en-US" altLang="ko-KR" i="1">
                          <a:latin typeface="Cambria Math" panose="02040503050406030204" pitchFamily="18" charset="0"/>
                        </a:rPr>
                        <m:t>)</m:t>
                      </m:r>
                    </m:oMath>
                  </m:oMathPara>
                </a14:m>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996625" y="3135913"/>
                <a:ext cx="776495" cy="276999"/>
              </a:xfrm>
              <a:prstGeom prst="rect">
                <a:avLst/>
              </a:prstGeom>
              <a:blipFill>
                <a:blip r:embed="rId9"/>
                <a:stretch>
                  <a:fillRect l="-9677" r="-8065" b="-39130"/>
                </a:stretch>
              </a:blipFill>
            </p:spPr>
            <p:txBody>
              <a:bodyPr/>
              <a:lstStyle/>
              <a:p>
                <a:r>
                  <a:rPr lang="ko-KR" altLang="en-US">
                    <a:noFill/>
                  </a:rPr>
                  <a:t> </a:t>
                </a:r>
              </a:p>
            </p:txBody>
          </p:sp>
        </mc:Fallback>
      </mc:AlternateContent>
      <p:sp>
        <p:nvSpPr>
          <p:cNvPr id="3" name="타원 2"/>
          <p:cNvSpPr/>
          <p:nvPr/>
        </p:nvSpPr>
        <p:spPr bwMode="auto">
          <a:xfrm>
            <a:off x="3385592" y="3494524"/>
            <a:ext cx="108000" cy="108000"/>
          </a:xfrm>
          <a:prstGeom prst="ellipse">
            <a:avLst/>
          </a:prstGeom>
          <a:solidFill>
            <a:srgbClr val="FF0000">
              <a:alpha val="94000"/>
            </a:srgb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algn="ctr" fontAlgn="base">
              <a:spcBef>
                <a:spcPct val="50000"/>
              </a:spcBef>
              <a:spcAft>
                <a:spcPct val="0"/>
              </a:spcAft>
            </a:pPr>
            <a:endParaRPr kumimoji="1" lang="ko-KR" altLang="en-US" sz="1600" b="1" dirty="0">
              <a:latin typeface="굴림" charset="-127"/>
              <a:ea typeface="굴림" charset="-127"/>
            </a:endParaRPr>
          </a:p>
        </p:txBody>
      </p:sp>
      <mc:AlternateContent xmlns:mc="http://schemas.openxmlformats.org/markup-compatibility/2006" xmlns:a14="http://schemas.microsoft.com/office/drawing/2010/main">
        <mc:Choice Requires="a14">
          <p:sp>
            <p:nvSpPr>
              <p:cNvPr id="5" name="직사각형 4"/>
              <p:cNvSpPr/>
              <p:nvPr/>
            </p:nvSpPr>
            <p:spPr>
              <a:xfrm>
                <a:off x="1204761" y="2060848"/>
                <a:ext cx="475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i="1">
                              <a:latin typeface="Cambria Math" panose="02040503050406030204" pitchFamily="18" charset="0"/>
                            </a:rPr>
                            <m:t>𝑐</m:t>
                          </m:r>
                        </m:sub>
                      </m:sSub>
                    </m:oMath>
                  </m:oMathPara>
                </a14:m>
                <a:endParaRPr lang="ko-KR" altLang="en-US" dirty="0"/>
              </a:p>
            </p:txBody>
          </p:sp>
        </mc:Choice>
        <mc:Fallback xmlns="">
          <p:sp>
            <p:nvSpPr>
              <p:cNvPr id="5" name="직사각형 4"/>
              <p:cNvSpPr>
                <a:spLocks noRot="1" noChangeAspect="1" noMove="1" noResize="1" noEditPoints="1" noAdjustHandles="1" noChangeArrowheads="1" noChangeShapeType="1" noTextEdit="1"/>
              </p:cNvSpPr>
              <p:nvPr/>
            </p:nvSpPr>
            <p:spPr>
              <a:xfrm>
                <a:off x="1204761" y="2060848"/>
                <a:ext cx="475835" cy="369332"/>
              </a:xfrm>
              <a:prstGeom prst="rect">
                <a:avLst/>
              </a:prstGeom>
              <a:blipFill>
                <a:blip r:embed="rId10"/>
                <a:stretch>
                  <a:fillRect b="-10000"/>
                </a:stretch>
              </a:blipFill>
            </p:spPr>
            <p:txBody>
              <a:bodyPr/>
              <a:lstStyle/>
              <a:p>
                <a:r>
                  <a:rPr lang="ko-KR" altLang="en-US">
                    <a:noFill/>
                  </a:rPr>
                  <a:t> </a:t>
                </a:r>
              </a:p>
            </p:txBody>
          </p:sp>
        </mc:Fallback>
      </mc:AlternateContent>
      <p:cxnSp>
        <p:nvCxnSpPr>
          <p:cNvPr id="8" name="직선 화살표 연결선 7"/>
          <p:cNvCxnSpPr>
            <a:stCxn id="124941" idx="1"/>
          </p:cNvCxnSpPr>
          <p:nvPr/>
        </p:nvCxnSpPr>
        <p:spPr bwMode="auto">
          <a:xfrm flipV="1">
            <a:off x="1442679" y="4201189"/>
            <a:ext cx="1290553" cy="8009"/>
          </a:xfrm>
          <a:prstGeom prst="straightConnector1">
            <a:avLst/>
          </a:prstGeom>
          <a:noFill/>
          <a:ln w="38100" cap="flat" cmpd="sng" algn="ctr">
            <a:solidFill>
              <a:srgbClr val="0070C0"/>
            </a:solidFill>
            <a:prstDash val="solid"/>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p:cxnSp>
        <p:nvCxnSpPr>
          <p:cNvPr id="25" name="직선 화살표 연결선 24"/>
          <p:cNvCxnSpPr/>
          <p:nvPr/>
        </p:nvCxnSpPr>
        <p:spPr bwMode="auto">
          <a:xfrm>
            <a:off x="2736104" y="3764819"/>
            <a:ext cx="5338" cy="469707"/>
          </a:xfrm>
          <a:prstGeom prst="straightConnector1">
            <a:avLst/>
          </a:prstGeom>
          <a:noFill/>
          <a:ln w="38100" cap="flat" cmpd="sng" algn="ctr">
            <a:solidFill>
              <a:srgbClr val="FF0000"/>
            </a:solidFill>
            <a:prstDash val="solid"/>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9" name="직사각형 28"/>
              <p:cNvSpPr/>
              <p:nvPr/>
            </p:nvSpPr>
            <p:spPr>
              <a:xfrm>
                <a:off x="4585916" y="3878933"/>
                <a:ext cx="472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charset="0"/>
                            </a:rPr>
                            <m:t>𝑧</m:t>
                          </m:r>
                        </m:e>
                        <m:sub>
                          <m:r>
                            <a:rPr lang="en-US" altLang="ko-KR" i="1">
                              <a:latin typeface="Cambria Math" panose="02040503050406030204" pitchFamily="18" charset="0"/>
                            </a:rPr>
                            <m:t>𝑐</m:t>
                          </m:r>
                        </m:sub>
                      </m:sSub>
                    </m:oMath>
                  </m:oMathPara>
                </a14:m>
                <a:endParaRPr lang="ko-KR" altLang="en-US" dirty="0"/>
              </a:p>
            </p:txBody>
          </p:sp>
        </mc:Choice>
        <mc:Fallback xmlns="">
          <p:sp>
            <p:nvSpPr>
              <p:cNvPr id="29" name="직사각형 28"/>
              <p:cNvSpPr>
                <a:spLocks noRot="1" noChangeAspect="1" noMove="1" noResize="1" noEditPoints="1" noAdjustHandles="1" noChangeArrowheads="1" noChangeShapeType="1" noTextEdit="1"/>
              </p:cNvSpPr>
              <p:nvPr/>
            </p:nvSpPr>
            <p:spPr>
              <a:xfrm>
                <a:off x="4585916" y="3878933"/>
                <a:ext cx="472822" cy="369332"/>
              </a:xfrm>
              <a:prstGeom prst="rect">
                <a:avLst/>
              </a:prstGeom>
              <a:blipFill>
                <a:blip r:embed="rId11"/>
                <a:stretch>
                  <a:fillRect/>
                </a:stretch>
              </a:blipFill>
            </p:spPr>
            <p:txBody>
              <a:bodyPr/>
              <a:lstStyle/>
              <a:p>
                <a:r>
                  <a:rPr lang="ko-KR" altLang="en-US">
                    <a:noFill/>
                  </a:rPr>
                  <a:t> </a:t>
                </a:r>
              </a:p>
            </p:txBody>
          </p:sp>
        </mc:Fallback>
      </mc:AlternateContent>
      <p:sp>
        <p:nvSpPr>
          <p:cNvPr id="31" name="타원 30"/>
          <p:cNvSpPr/>
          <p:nvPr/>
        </p:nvSpPr>
        <p:spPr bwMode="auto">
          <a:xfrm>
            <a:off x="2668013" y="3717978"/>
            <a:ext cx="108000" cy="108000"/>
          </a:xfrm>
          <a:prstGeom prst="ellipse">
            <a:avLst/>
          </a:prstGeom>
          <a:solidFill>
            <a:srgbClr val="FF0000">
              <a:alpha val="94000"/>
            </a:srgbClr>
          </a:solidFill>
          <a:ln w="9525" cap="flat" cmpd="sng" algn="ctr">
            <a:solidFill>
              <a:schemeClr val="tx1"/>
            </a:solidFill>
            <a:prstDash val="solid"/>
            <a:round/>
            <a:headEnd type="none" w="med" len="med"/>
            <a:tailEnd type="none" w="med" len="med"/>
          </a:ln>
          <a:effectLst/>
        </p:spPr>
        <p:txBody>
          <a:bodyPr vert="horz" wrap="none" lIns="93600" tIns="46800" rIns="93600" bIns="46800" numCol="1" rtlCol="0" anchor="ctr" anchorCtr="0" compatLnSpc="1">
            <a:prstTxWarp prst="textNoShape">
              <a:avLst/>
            </a:prstTxWarp>
            <a:spAutoFit/>
          </a:bodyPr>
          <a:lstStyle/>
          <a:p>
            <a:pPr algn="ctr" fontAlgn="base">
              <a:spcBef>
                <a:spcPct val="50000"/>
              </a:spcBef>
              <a:spcAft>
                <a:spcPct val="0"/>
              </a:spcAft>
            </a:pPr>
            <a:endParaRPr kumimoji="1" lang="ko-KR" altLang="en-US" sz="1600" b="1" dirty="0">
              <a:latin typeface="굴림" charset="-127"/>
              <a:ea typeface="굴림" charset="-127"/>
            </a:endParaRPr>
          </a:p>
        </p:txBody>
      </p:sp>
      <p:cxnSp>
        <p:nvCxnSpPr>
          <p:cNvPr id="22" name="직선 화살표 연결선 21">
            <a:extLst>
              <a:ext uri="{FF2B5EF4-FFF2-40B4-BE49-F238E27FC236}">
                <a16:creationId xmlns:a16="http://schemas.microsoft.com/office/drawing/2014/main" id="{B0060FB6-974D-9C40-9E01-1C5FE9B4699B}"/>
              </a:ext>
            </a:extLst>
          </p:cNvPr>
          <p:cNvCxnSpPr/>
          <p:nvPr/>
        </p:nvCxnSpPr>
        <p:spPr bwMode="auto">
          <a:xfrm>
            <a:off x="3430371" y="3544687"/>
            <a:ext cx="5338" cy="684000"/>
          </a:xfrm>
          <a:prstGeom prst="straightConnector1">
            <a:avLst/>
          </a:prstGeom>
          <a:noFill/>
          <a:ln w="38100" cap="flat" cmpd="sng" algn="ctr">
            <a:solidFill>
              <a:srgbClr val="FF0000"/>
            </a:solidFill>
            <a:prstDash val="sysDash"/>
            <a:round/>
            <a:headEnd type="stealth" w="med" len="lg"/>
            <a:tailEnd type="stealth" w="med" len="lg"/>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53882" dir="2700000" algn="ctr" rotWithShape="0">
                    <a:srgbClr val="808080"/>
                  </a:outerShdw>
                </a:effectLst>
              </a14:hiddenEffects>
            </a:ext>
          </a:extLst>
        </p:spPr>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B46F98B-D53D-3D40-9C41-23092BB81051}"/>
                  </a:ext>
                </a:extLst>
              </p:cNvPr>
              <p:cNvSpPr txBox="1"/>
              <p:nvPr/>
            </p:nvSpPr>
            <p:spPr>
              <a:xfrm>
                <a:off x="2149061" y="3375039"/>
                <a:ext cx="766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𝑧</m:t>
                          </m:r>
                        </m:e>
                        <m:sub>
                          <m:r>
                            <a:rPr lang="en-US" altLang="ko-KR" b="0" i="1" smtClean="0">
                              <a:latin typeface="Cambria Math" panose="02040503050406030204" pitchFamily="18" charset="0"/>
                            </a:rPr>
                            <m:t>𝑠</m:t>
                          </m:r>
                        </m:sub>
                      </m:sSub>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𝑦</m:t>
                          </m:r>
                        </m:e>
                        <m:sub>
                          <m:r>
                            <a:rPr lang="en-US" altLang="ko-KR" b="0" i="1" smtClean="0">
                              <a:latin typeface="Cambria Math" panose="02040503050406030204" pitchFamily="18" charset="0"/>
                            </a:rPr>
                            <m:t>𝑠</m:t>
                          </m:r>
                        </m:sub>
                      </m:sSub>
                      <m:r>
                        <a:rPr lang="en-US" altLang="ko-KR" i="1">
                          <a:latin typeface="Cambria Math" panose="02040503050406030204" pitchFamily="18" charset="0"/>
                        </a:rPr>
                        <m:t>)</m:t>
                      </m:r>
                    </m:oMath>
                  </m:oMathPara>
                </a14:m>
                <a:endParaRPr lang="ko-KR" altLang="en-US" dirty="0"/>
              </a:p>
            </p:txBody>
          </p:sp>
        </mc:Choice>
        <mc:Fallback xmlns="">
          <p:sp>
            <p:nvSpPr>
              <p:cNvPr id="24" name="TextBox 23">
                <a:extLst>
                  <a:ext uri="{FF2B5EF4-FFF2-40B4-BE49-F238E27FC236}">
                    <a16:creationId xmlns:a16="http://schemas.microsoft.com/office/drawing/2014/main" id="{1B46F98B-D53D-3D40-9C41-23092BB81051}"/>
                  </a:ext>
                </a:extLst>
              </p:cNvPr>
              <p:cNvSpPr txBox="1">
                <a:spLocks noRot="1" noChangeAspect="1" noMove="1" noResize="1" noEditPoints="1" noAdjustHandles="1" noChangeArrowheads="1" noChangeShapeType="1" noTextEdit="1"/>
              </p:cNvSpPr>
              <p:nvPr/>
            </p:nvSpPr>
            <p:spPr>
              <a:xfrm>
                <a:off x="2149061" y="3375039"/>
                <a:ext cx="766364" cy="276999"/>
              </a:xfrm>
              <a:prstGeom prst="rect">
                <a:avLst/>
              </a:prstGeom>
              <a:blipFill>
                <a:blip r:embed="rId12"/>
                <a:stretch>
                  <a:fillRect l="-9836" r="-8197" b="-391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 Box 10">
                <a:extLst>
                  <a:ext uri="{FF2B5EF4-FFF2-40B4-BE49-F238E27FC236}">
                    <a16:creationId xmlns:a16="http://schemas.microsoft.com/office/drawing/2014/main" id="{00835A89-1A54-7945-A123-4D95FBD712F3}"/>
                  </a:ext>
                </a:extLst>
              </p:cNvPr>
              <p:cNvSpPr txBox="1">
                <a:spLocks noChangeArrowheads="1"/>
              </p:cNvSpPr>
              <p:nvPr/>
            </p:nvSpPr>
            <p:spPr bwMode="auto">
              <a:xfrm>
                <a:off x="3412131" y="3683038"/>
                <a:ext cx="475836" cy="369332"/>
              </a:xfrm>
              <a:prstGeom prst="rect">
                <a:avLst/>
              </a:prstGeom>
              <a:noFill/>
              <a:ln>
                <a:noFill/>
              </a:ln>
              <a:effectLst/>
              <a:extLst>
                <a:ext uri="{909E8E84-426E-40DD-AFC4-6F175D3DCCD1}">
                  <a14:hiddenFill>
                    <a:solidFill>
                      <a:schemeClr val="accent1"/>
                    </a:solidFill>
                  </a14:hiddenFill>
                </a:ext>
                <a:ext uri="{91240B29-F687-4F45-9708-019B960494DF}">
                  <a14:hiddenLine w="1905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charset="0"/>
                            </a:rPr>
                            <m:t>𝑦</m:t>
                          </m:r>
                        </m:e>
                        <m:sub>
                          <m:r>
                            <a:rPr lang="en-US" altLang="ko-KR" b="0" i="1" smtClean="0">
                              <a:latin typeface="Cambria Math" panose="02040503050406030204" pitchFamily="18" charset="0"/>
                            </a:rPr>
                            <m:t>𝑐</m:t>
                          </m:r>
                        </m:sub>
                      </m:sSub>
                    </m:oMath>
                  </m:oMathPara>
                </a14:m>
                <a:endParaRPr lang="en-US" altLang="ko-KR" dirty="0"/>
              </a:p>
            </p:txBody>
          </p:sp>
        </mc:Choice>
        <mc:Fallback xmlns="">
          <p:sp>
            <p:nvSpPr>
              <p:cNvPr id="26" name="Text Box 10">
                <a:extLst>
                  <a:ext uri="{FF2B5EF4-FFF2-40B4-BE49-F238E27FC236}">
                    <a16:creationId xmlns:a16="http://schemas.microsoft.com/office/drawing/2014/main" id="{00835A89-1A54-7945-A123-4D95FBD712F3}"/>
                  </a:ext>
                </a:extLst>
              </p:cNvPr>
              <p:cNvSpPr txBox="1">
                <a:spLocks noRot="1" noChangeAspect="1" noMove="1" noResize="1" noEditPoints="1" noAdjustHandles="1" noChangeArrowheads="1" noChangeShapeType="1" noTextEdit="1"/>
              </p:cNvSpPr>
              <p:nvPr/>
            </p:nvSpPr>
            <p:spPr bwMode="auto">
              <a:xfrm>
                <a:off x="3412131" y="3683038"/>
                <a:ext cx="475836" cy="369332"/>
              </a:xfrm>
              <a:prstGeom prst="rect">
                <a:avLst/>
              </a:prstGeom>
              <a:blipFill>
                <a:blip r:embed="rId13"/>
                <a:stretch>
                  <a:fillRect b="-96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sp>
        <p:nvSpPr>
          <p:cNvPr id="4" name="TextBox 3">
            <a:extLst>
              <a:ext uri="{FF2B5EF4-FFF2-40B4-BE49-F238E27FC236}">
                <a16:creationId xmlns:a16="http://schemas.microsoft.com/office/drawing/2014/main" id="{E2B4108E-A79B-3147-9340-090CD15DEF37}"/>
              </a:ext>
            </a:extLst>
          </p:cNvPr>
          <p:cNvSpPr txBox="1"/>
          <p:nvPr/>
        </p:nvSpPr>
        <p:spPr>
          <a:xfrm>
            <a:off x="1511960" y="2583673"/>
            <a:ext cx="3963264" cy="338554"/>
          </a:xfrm>
          <a:prstGeom prst="rect">
            <a:avLst/>
          </a:prstGeom>
          <a:noFill/>
        </p:spPr>
        <p:txBody>
          <a:bodyPr wrap="none" rtlCol="0">
            <a:spAutoFit/>
          </a:bodyPr>
          <a:lstStyle/>
          <a:p>
            <a:r>
              <a:rPr kumimoji="1" lang="en-US" altLang="ko-Kore-KR" sz="1600" dirty="0"/>
              <a:t>+x</a:t>
            </a:r>
            <a:r>
              <a:rPr kumimoji="1" lang="ko-KR" altLang="en-US" sz="1600" dirty="0"/>
              <a:t> 방향에서 바라본 </a:t>
            </a:r>
            <a:r>
              <a:rPr kumimoji="1" lang="en-US" altLang="ko-KR" sz="1600" dirty="0"/>
              <a:t>View volume</a:t>
            </a:r>
            <a:r>
              <a:rPr kumimoji="1" lang="ko-KR" altLang="en-US" sz="1600" dirty="0"/>
              <a:t>의 단면</a:t>
            </a:r>
            <a:endParaRPr kumimoji="1" lang="ko-Kore-KR" altLang="en-US" sz="1600" dirty="0"/>
          </a:p>
        </p:txBody>
      </p:sp>
    </p:spTree>
    <p:extLst>
      <p:ext uri="{BB962C8B-B14F-4D97-AF65-F5344CB8AC3E}">
        <p14:creationId xmlns:p14="http://schemas.microsoft.com/office/powerpoint/2010/main" val="209253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9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49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9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9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49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49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49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1" grpId="0" animBg="1"/>
      <p:bldP spid="12" grpId="0"/>
      <p:bldP spid="33" grpId="0"/>
      <p:bldP spid="13" grpId="0"/>
      <p:bldP spid="124933" grpId="0" animBg="1"/>
      <p:bldP spid="124934" grpId="0" animBg="1"/>
      <p:bldP spid="124935" grpId="0" animBg="1"/>
      <p:bldP spid="124936" grpId="0" animBg="1"/>
      <p:bldP spid="124937" grpId="0"/>
      <p:bldP spid="124938" grpId="0"/>
      <p:bldP spid="2" grpId="0"/>
      <p:bldP spid="3" grpId="0" animBg="1"/>
      <p:bldP spid="5" grpId="0"/>
      <p:bldP spid="29" grpId="0"/>
      <p:bldP spid="31" grpId="0" animBg="1"/>
      <p:bldP spid="24" grpId="0"/>
      <p:bldP spid="26"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ko-KR" dirty="0"/>
              <a:t>Perspective Projection</a:t>
            </a:r>
          </a:p>
        </p:txBody>
      </p:sp>
      <p:sp>
        <p:nvSpPr>
          <p:cNvPr id="6" name="슬라이드 번호 개체 틀 5"/>
          <p:cNvSpPr>
            <a:spLocks noGrp="1"/>
          </p:cNvSpPr>
          <p:nvPr>
            <p:ph type="sldNum" sz="quarter" idx="12"/>
          </p:nvPr>
        </p:nvSpPr>
        <p:spPr/>
        <p:txBody>
          <a:bodyPr/>
          <a:lstStyle/>
          <a:p>
            <a:fld id="{51A3416D-AC30-4439-B702-D9C09804C667}" type="slidenum">
              <a:rPr lang="ko-KR" altLang="en-US"/>
              <a:pPr/>
              <a:t>9</a:t>
            </a:fld>
            <a:endParaRPr lang="ko-KR" altLang="en-US"/>
          </a:p>
        </p:txBody>
      </p:sp>
      <mc:AlternateContent xmlns:mc="http://schemas.openxmlformats.org/markup-compatibility/2006" xmlns:a14="http://schemas.microsoft.com/office/drawing/2010/main">
        <mc:Choice Requires="a14">
          <p:sp>
            <p:nvSpPr>
              <p:cNvPr id="3" name="TextBox 2"/>
              <p:cNvSpPr txBox="1"/>
              <p:nvPr/>
            </p:nvSpPr>
            <p:spPr>
              <a:xfrm>
                <a:off x="2230870" y="3331898"/>
                <a:ext cx="7092519" cy="2629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m:rPr>
                                              <m:brk m:alnAt="7"/>
                                            </m:rPr>
                                            <a:rPr lang="en-US" altLang="ko-KR" sz="2800" i="1">
                                              <a:latin typeface="Cambria Math" panose="02040503050406030204" pitchFamily="18" charset="0"/>
                                            </a:rPr>
                                            <m:t>𝑠</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𝑠</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m:rPr>
                                              <m:brk m:alnAt="7"/>
                                            </m:rPr>
                                            <a:rPr lang="en-US" altLang="ko-KR" sz="2800" i="1">
                                              <a:latin typeface="Cambria Math" panose="02040503050406030204" pitchFamily="18" charset="0"/>
                                            </a:rPr>
                                            <m:t>𝑠</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2"/>
                                    <m:mcJc m:val="center"/>
                                  </m:mcPr>
                                </m:mc>
                              </m:mcs>
                              <m:ctrlPr>
                                <a:rPr lang="en-US" altLang="ko-KR" sz="2800" i="1">
                                  <a:latin typeface="Cambria Math" panose="02040503050406030204" pitchFamily="18" charset="0"/>
                                </a:rPr>
                              </m:ctrlPr>
                            </m:mPr>
                            <m:mr>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𝑑</m:t>
                                      </m:r>
                                    </m:e>
                                  </m:mr>
                                </m:m>
                              </m:e>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0</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0</m:t>
                                      </m:r>
                                    </m:e>
                                  </m:mr>
                                </m:m>
                              </m:e>
                            </m:mr>
                            <m:mr>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0</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0</m:t>
                                      </m:r>
                                    </m:e>
                                    <m:e>
                                      <m:r>
                                        <a:rPr lang="en-US" altLang="ko-KR" sz="2800" i="1">
                                          <a:latin typeface="Cambria Math" panose="02040503050406030204" pitchFamily="18" charset="0"/>
                                        </a:rPr>
                                        <m:t>0</m:t>
                                      </m:r>
                                    </m:e>
                                  </m:mr>
                                </m:m>
                              </m:e>
                              <m:e>
                                <m:m>
                                  <m:mPr>
                                    <m:mcs>
                                      <m:mc>
                                        <m:mcPr>
                                          <m:count m:val="2"/>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e>
                                      <m:r>
                                        <a:rPr lang="en-US" altLang="ko-KR" sz="2800" i="1">
                                          <a:latin typeface="Cambria Math" panose="02040503050406030204" pitchFamily="18" charset="0"/>
                                        </a:rPr>
                                        <m:t>0</m:t>
                                      </m:r>
                                    </m:e>
                                  </m:mr>
                                  <m:mr>
                                    <m:e>
                                      <m:r>
                                        <a:rPr lang="en-US" altLang="ko-KR" sz="2800" i="1">
                                          <a:latin typeface="Cambria Math" panose="02040503050406030204" pitchFamily="18" charset="0"/>
                                        </a:rPr>
                                        <m:t>1</m:t>
                                      </m:r>
                                    </m:e>
                                    <m:e>
                                      <m:r>
                                        <a:rPr lang="en-US" altLang="ko-KR" sz="2800" i="1">
                                          <a:latin typeface="Cambria Math" panose="02040503050406030204" pitchFamily="18" charset="0"/>
                                        </a:rPr>
                                        <m:t>0</m:t>
                                      </m:r>
                                    </m:e>
                                  </m:mr>
                                </m:m>
                              </m:e>
                            </m:mr>
                          </m:m>
                        </m:e>
                      </m:d>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m:t>
                                          </m:r>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𝑑</m:t>
                                          </m:r>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
                              </m:e>
                            </m:mr>
                          </m:m>
                        </m:e>
                      </m:d>
                      <m:r>
                        <a:rPr lang="en-US" altLang="ko-KR" sz="2800" i="1">
                          <a:latin typeface="Cambria Math" panose="02040503050406030204" pitchFamily="18" charset="0"/>
                        </a:rPr>
                        <m:t>=</m:t>
                      </m:r>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f>
                                        <m:fPr>
                                          <m:ctrlPr>
                                            <a:rPr lang="en-US" altLang="ko-KR" sz="2800" i="1">
                                              <a:latin typeface="Cambria Math" panose="02040503050406030204" pitchFamily="18" charset="0"/>
                                            </a:rPr>
                                          </m:ctrlPr>
                                        </m:fPr>
                                        <m:num>
                                          <m:r>
                                            <a:rPr lang="en-US" altLang="ko-KR" sz="2800" i="1">
                                              <a:latin typeface="Cambria Math" panose="02040503050406030204" pitchFamily="18" charset="0"/>
                                            </a:rPr>
                                            <m:t>𝑑</m:t>
                                          </m:r>
                                        </m:num>
                                        <m:den>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den>
                                      </m:f>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f>
                                        <m:fPr>
                                          <m:ctrlPr>
                                            <a:rPr lang="en-US" altLang="ko-KR" sz="2800" i="1">
                                              <a:latin typeface="Cambria Math" panose="02040503050406030204" pitchFamily="18" charset="0"/>
                                            </a:rPr>
                                          </m:ctrlPr>
                                        </m:fPr>
                                        <m:num>
                                          <m:r>
                                            <a:rPr lang="en-US" altLang="ko-KR" sz="2800" i="1">
                                              <a:latin typeface="Cambria Math" panose="02040503050406030204" pitchFamily="18" charset="0"/>
                                            </a:rPr>
                                            <m:t>𝑑</m:t>
                                          </m:r>
                                        </m:num>
                                        <m:den>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den>
                                      </m:f>
                                    </m:e>
                                  </m:mr>
                                </m:m>
                              </m:e>
                            </m:mr>
                            <m:mr>
                              <m:e>
                                <m:m>
                                  <m:mPr>
                                    <m:mcs>
                                      <m:mc>
                                        <m:mcPr>
                                          <m:count m:val="1"/>
                                          <m:mcJc m:val="center"/>
                                        </m:mcPr>
                                      </m:mc>
                                    </m:mcs>
                                    <m:ctrlPr>
                                      <a:rPr lang="en-US" altLang="ko-KR" sz="2800" i="1">
                                        <a:latin typeface="Cambria Math" panose="02040503050406030204" pitchFamily="18" charset="0"/>
                                      </a:rPr>
                                    </m:ctrlPr>
                                  </m:mPr>
                                  <m:mr>
                                    <m:e>
                                      <m:r>
                                        <m:rPr>
                                          <m:brk m:alnAt="7"/>
                                        </m:rPr>
                                        <a:rPr lang="en-US" altLang="ko-KR" sz="2800" i="1">
                                          <a:latin typeface="Cambria Math" panose="02040503050406030204" pitchFamily="18" charset="0"/>
                                        </a:rPr>
                                        <m:t>𝑑</m:t>
                                      </m:r>
                                    </m:e>
                                  </m:mr>
                                  <m:mr>
                                    <m:e>
                                      <m:r>
                                        <a:rPr lang="en-US" altLang="ko-KR" sz="2800" i="1">
                                          <a:latin typeface="Cambria Math" panose="02040503050406030204" pitchFamily="18" charset="0"/>
                                        </a:rPr>
                                        <m:t>1</m:t>
                                      </m:r>
                                    </m:e>
                                  </m:mr>
                                </m:m>
                              </m:e>
                            </m:mr>
                          </m:m>
                        </m:e>
                      </m:d>
                    </m:oMath>
                  </m:oMathPara>
                </a14:m>
                <a:endParaRPr lang="ko-KR"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230870" y="3331898"/>
                <a:ext cx="7092519" cy="2629631"/>
              </a:xfrm>
              <a:prstGeom prst="rect">
                <a:avLst/>
              </a:prstGeom>
              <a:blipFill>
                <a:blip r:embed="rId3"/>
                <a:stretch>
                  <a:fillRect b="-3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258992" y="1257589"/>
                <a:ext cx="1475773" cy="18964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m:rPr>
                              <m:brk m:alnAt="7"/>
                            </m:rPr>
                            <a:rPr lang="en-US" altLang="ko-KR" sz="2400" i="1">
                              <a:latin typeface="Cambria Math" panose="02040503050406030204" pitchFamily="18" charset="0"/>
                            </a:rPr>
                            <m:t>𝑥</m:t>
                          </m:r>
                        </m:e>
                        <m:sub>
                          <m:r>
                            <m:rPr>
                              <m:brk m:alnAt="7"/>
                            </m:rPr>
                            <a:rPr lang="en-US" altLang="ko-KR" sz="2400" i="1">
                              <a:latin typeface="Cambria Math" panose="02040503050406030204" pitchFamily="18" charset="0"/>
                            </a:rPr>
                            <m:t>𝑠</m:t>
                          </m:r>
                        </m:sub>
                      </m:sSub>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𝑐</m:t>
                          </m:r>
                        </m:sub>
                      </m:sSub>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𝑑</m:t>
                          </m:r>
                        </m:num>
                        <m:den>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𝑧</m:t>
                              </m:r>
                            </m:e>
                            <m:sub>
                              <m:r>
                                <a:rPr lang="en-US" altLang="ko-KR" sz="2400" i="1">
                                  <a:latin typeface="Cambria Math" panose="02040503050406030204" pitchFamily="18" charset="0"/>
                                </a:rPr>
                                <m:t>𝑐</m:t>
                              </m:r>
                            </m:sub>
                          </m:sSub>
                        </m:den>
                      </m:f>
                    </m:oMath>
                  </m:oMathPara>
                </a14:m>
                <a:endParaRPr lang="en-US" altLang="ko-KR" sz="2400" i="1" dirty="0"/>
              </a:p>
              <a:p>
                <a:endParaRPr lang="en-US" altLang="ko-KR" sz="2400" i="1" dirty="0"/>
              </a:p>
              <a:p>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m:rPr>
                              <m:brk m:alnAt="7"/>
                            </m:rPr>
                            <a:rPr lang="en-US" altLang="ko-KR" sz="2400" i="1">
                              <a:latin typeface="Cambria Math" panose="02040503050406030204" pitchFamily="18" charset="0"/>
                            </a:rPr>
                            <m:t>𝑠</m:t>
                          </m:r>
                        </m:sub>
                      </m:sSub>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𝑐</m:t>
                          </m:r>
                        </m:sub>
                      </m:sSub>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𝑑</m:t>
                          </m:r>
                        </m:num>
                        <m:den>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𝑧</m:t>
                              </m:r>
                            </m:e>
                            <m:sub>
                              <m:r>
                                <a:rPr lang="en-US" altLang="ko-KR" sz="2400" i="1">
                                  <a:latin typeface="Cambria Math" panose="02040503050406030204" pitchFamily="18" charset="0"/>
                                </a:rPr>
                                <m:t>𝑐</m:t>
                              </m:r>
                            </m:sub>
                          </m:sSub>
                        </m:den>
                      </m:f>
                    </m:oMath>
                  </m:oMathPara>
                </a14:m>
                <a:endParaRPr lang="ko-KR" altLang="en-US" sz="2400" i="1" dirty="0"/>
              </a:p>
            </p:txBody>
          </p:sp>
        </mc:Choice>
        <mc:Fallback xmlns="">
          <p:sp>
            <p:nvSpPr>
              <p:cNvPr id="4" name="TextBox 3"/>
              <p:cNvSpPr txBox="1">
                <a:spLocks noRot="1" noChangeAspect="1" noMove="1" noResize="1" noEditPoints="1" noAdjustHandles="1" noChangeArrowheads="1" noChangeShapeType="1" noTextEdit="1"/>
              </p:cNvSpPr>
              <p:nvPr/>
            </p:nvSpPr>
            <p:spPr>
              <a:xfrm>
                <a:off x="2258992" y="1257589"/>
                <a:ext cx="1475773" cy="1896417"/>
              </a:xfrm>
              <a:prstGeom prst="rect">
                <a:avLst/>
              </a:prstGeom>
              <a:blipFill>
                <a:blip r:embed="rId4"/>
                <a:stretch>
                  <a:fillRect t="-667" b="-2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943390" y="1488388"/>
                <a:ext cx="2823245" cy="14348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m:rPr>
                                              <m:brk m:alnAt="7"/>
                                            </m:rPr>
                                            <a:rPr lang="en-US" altLang="ko-KR" sz="2800" i="1">
                                              <a:latin typeface="Cambria Math" panose="02040503050406030204" pitchFamily="18" charset="0"/>
                                            </a:rPr>
                                            <m:t>𝑠</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𝑠</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m:rPr>
                                              <m:brk m:alnAt="7"/>
                                            </m:rPr>
                                            <a:rPr lang="en-US" altLang="ko-KR" sz="2800" i="1">
                                              <a:latin typeface="Cambria Math" panose="02040503050406030204" pitchFamily="18" charset="0"/>
                                            </a:rPr>
                                            <m:t>𝑠</m:t>
                                          </m:r>
                                        </m:sub>
                                      </m:sSub>
                                    </m:e>
                                  </m:mr>
                                  <m:mr>
                                    <m:e>
                                      <m:r>
                                        <a:rPr lang="en-US" altLang="ko-KR" sz="2800" i="1">
                                          <a:latin typeface="Cambria Math" panose="02040503050406030204" pitchFamily="18" charset="0"/>
                                        </a:rPr>
                                        <m:t>1</m:t>
                                      </m:r>
                                    </m:e>
                                  </m:mr>
                                </m:m>
                              </m:e>
                            </m:mr>
                          </m:m>
                        </m:e>
                      </m:d>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r>
                            <a:rPr lang="en-US" altLang="ko-KR" sz="2800" b="1">
                              <a:latin typeface="Cambria Math" panose="02040503050406030204" pitchFamily="18" charset="0"/>
                            </a:rPr>
                            <m:t>𝐓</m:t>
                          </m:r>
                        </m:e>
                        <m:sub>
                          <m:r>
                            <a:rPr lang="en-US" altLang="ko-KR" sz="2800" i="1">
                              <a:latin typeface="Cambria Math" panose="02040503050406030204" pitchFamily="18" charset="0"/>
                            </a:rPr>
                            <m:t>𝑝𝑒𝑟𝑠</m:t>
                          </m:r>
                        </m:sub>
                      </m:sSub>
                      <m:d>
                        <m:dPr>
                          <m:begChr m:val="["/>
                          <m:endChr m:val="]"/>
                          <m:ctrlPr>
                            <a:rPr lang="en-US" altLang="ko-KR" sz="2800" i="1">
                              <a:latin typeface="Cambria Math" panose="02040503050406030204" pitchFamily="18" charset="0"/>
                            </a:rPr>
                          </m:ctrlPr>
                        </m:dPr>
                        <m:e>
                          <m:m>
                            <m:mPr>
                              <m:mcs>
                                <m:mc>
                                  <m:mcPr>
                                    <m:count m:val="1"/>
                                    <m:mcJc m:val="center"/>
                                  </m:mcPr>
                                </m:mc>
                              </m:mcs>
                              <m:ctrlPr>
                                <a:rPr lang="en-US" altLang="ko-KR" sz="2800" i="1">
                                  <a:latin typeface="Cambria Math" panose="02040503050406030204" pitchFamily="18" charset="0"/>
                                </a:rPr>
                              </m:ctrlPr>
                            </m:mP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𝑥</m:t>
                                          </m:r>
                                        </m:e>
                                        <m:sub>
                                          <m:r>
                                            <a:rPr lang="en-US" altLang="ko-KR" sz="2800" i="1">
                                              <a:latin typeface="Cambria Math" panose="02040503050406030204" pitchFamily="18" charset="0"/>
                                            </a:rPr>
                                            <m:t>𝑐</m:t>
                                          </m:r>
                                        </m:sub>
                                      </m:sSub>
                                    </m:e>
                                  </m:mr>
                                  <m:m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𝑐</m:t>
                                          </m:r>
                                        </m:sub>
                                      </m:sSub>
                                    </m:e>
                                  </m:mr>
                                </m:m>
                              </m:e>
                            </m:mr>
                            <m:mr>
                              <m:e>
                                <m:m>
                                  <m:mPr>
                                    <m:mcs>
                                      <m:mc>
                                        <m:mcPr>
                                          <m:count m:val="1"/>
                                          <m:mcJc m:val="center"/>
                                        </m:mcPr>
                                      </m:mc>
                                    </m:mcs>
                                    <m:ctrlPr>
                                      <a:rPr lang="en-US" altLang="ko-KR" sz="2800" i="1">
                                        <a:latin typeface="Cambria Math" panose="02040503050406030204" pitchFamily="18" charset="0"/>
                                      </a:rPr>
                                    </m:ctrlPr>
                                  </m:mPr>
                                  <m:mr>
                                    <m:e>
                                      <m:sSub>
                                        <m:sSubPr>
                                          <m:ctrlPr>
                                            <a:rPr lang="en-US" altLang="ko-KR" sz="2800" i="1">
                                              <a:latin typeface="Cambria Math" panose="02040503050406030204" pitchFamily="18" charset="0"/>
                                            </a:rPr>
                                          </m:ctrlPr>
                                        </m:sSubPr>
                                        <m:e>
                                          <m:r>
                                            <m:rPr>
                                              <m:brk m:alnAt="7"/>
                                            </m:rPr>
                                            <a:rPr lang="en-US" altLang="ko-KR" sz="2800" i="1">
                                              <a:latin typeface="Cambria Math" panose="02040503050406030204" pitchFamily="18" charset="0"/>
                                            </a:rPr>
                                            <m:t>𝑧</m:t>
                                          </m:r>
                                        </m:e>
                                        <m:sub>
                                          <m:r>
                                            <a:rPr lang="en-US" altLang="ko-KR" sz="2800" i="1">
                                              <a:latin typeface="Cambria Math" panose="02040503050406030204" pitchFamily="18" charset="0"/>
                                            </a:rPr>
                                            <m:t>𝑐</m:t>
                                          </m:r>
                                        </m:sub>
                                      </m:sSub>
                                    </m:e>
                                  </m:mr>
                                  <m:mr>
                                    <m:e>
                                      <m:r>
                                        <a:rPr lang="en-US" altLang="ko-KR" sz="2800" i="1">
                                          <a:latin typeface="Cambria Math" panose="02040503050406030204" pitchFamily="18" charset="0"/>
                                        </a:rPr>
                                        <m:t>1</m:t>
                                      </m:r>
                                    </m:e>
                                  </m:mr>
                                </m:m>
                              </m:e>
                            </m:mr>
                          </m:m>
                        </m:e>
                      </m:d>
                    </m:oMath>
                  </m:oMathPara>
                </a14:m>
                <a:endParaRPr lang="ko-KR"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943390" y="1488388"/>
                <a:ext cx="2823245" cy="1434816"/>
              </a:xfrm>
              <a:prstGeom prst="rect">
                <a:avLst/>
              </a:prstGeom>
              <a:blipFill>
                <a:blip r:embed="rId5"/>
                <a:stretch>
                  <a:fillRect b="-7895"/>
                </a:stretch>
              </a:blipFill>
            </p:spPr>
            <p:txBody>
              <a:bodyPr/>
              <a:lstStyle/>
              <a:p>
                <a:r>
                  <a:rPr lang="ko-KR" altLang="en-US">
                    <a:noFill/>
                  </a:rPr>
                  <a:t> </a:t>
                </a:r>
              </a:p>
            </p:txBody>
          </p:sp>
        </mc:Fallback>
      </mc:AlternateContent>
      <p:sp>
        <p:nvSpPr>
          <p:cNvPr id="8" name="모서리가 둥근 직사각형 7">
            <a:extLst>
              <a:ext uri="{FF2B5EF4-FFF2-40B4-BE49-F238E27FC236}">
                <a16:creationId xmlns:a16="http://schemas.microsoft.com/office/drawing/2014/main" id="{40FF5D85-37BA-F54C-BF67-1AA74B548FA1}"/>
              </a:ext>
            </a:extLst>
          </p:cNvPr>
          <p:cNvSpPr/>
          <p:nvPr/>
        </p:nvSpPr>
        <p:spPr bwMode="auto">
          <a:xfrm>
            <a:off x="3647728" y="5033433"/>
            <a:ext cx="1957206" cy="40216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9" name="모서리가 둥근 직사각형 8">
            <a:extLst>
              <a:ext uri="{FF2B5EF4-FFF2-40B4-BE49-F238E27FC236}">
                <a16:creationId xmlns:a16="http://schemas.microsoft.com/office/drawing/2014/main" id="{57C41C0B-390B-184E-818C-EC1700EE0D32}"/>
              </a:ext>
            </a:extLst>
          </p:cNvPr>
          <p:cNvSpPr/>
          <p:nvPr/>
        </p:nvSpPr>
        <p:spPr bwMode="auto">
          <a:xfrm>
            <a:off x="6993467" y="3725792"/>
            <a:ext cx="575734" cy="184351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0" name="모서리가 둥근 직사각형 9">
            <a:extLst>
              <a:ext uri="{FF2B5EF4-FFF2-40B4-BE49-F238E27FC236}">
                <a16:creationId xmlns:a16="http://schemas.microsoft.com/office/drawing/2014/main" id="{01EC0E92-3780-4044-AF02-1DF930917672}"/>
              </a:ext>
            </a:extLst>
          </p:cNvPr>
          <p:cNvSpPr/>
          <p:nvPr/>
        </p:nvSpPr>
        <p:spPr bwMode="auto">
          <a:xfrm>
            <a:off x="8246532" y="3331897"/>
            <a:ext cx="812801" cy="262963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11" name="모서리가 둥근 직사각형 10">
            <a:extLst>
              <a:ext uri="{FF2B5EF4-FFF2-40B4-BE49-F238E27FC236}">
                <a16:creationId xmlns:a16="http://schemas.microsoft.com/office/drawing/2014/main" id="{DD6C7453-9C94-A141-B105-403286B1655C}"/>
              </a:ext>
            </a:extLst>
          </p:cNvPr>
          <p:cNvSpPr/>
          <p:nvPr/>
        </p:nvSpPr>
        <p:spPr bwMode="auto">
          <a:xfrm>
            <a:off x="3480859" y="3725792"/>
            <a:ext cx="2259541" cy="184351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
        <p:nvSpPr>
          <p:cNvPr id="2" name="모서리가 둥근 직사각형 1">
            <a:extLst>
              <a:ext uri="{FF2B5EF4-FFF2-40B4-BE49-F238E27FC236}">
                <a16:creationId xmlns:a16="http://schemas.microsoft.com/office/drawing/2014/main" id="{CA1ED169-6041-298E-6893-B9F1DAFE2EC0}"/>
              </a:ext>
            </a:extLst>
          </p:cNvPr>
          <p:cNvSpPr/>
          <p:nvPr/>
        </p:nvSpPr>
        <p:spPr bwMode="auto">
          <a:xfrm>
            <a:off x="6096000" y="1916832"/>
            <a:ext cx="897467" cy="6902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3600" tIns="46800" rIns="93600" bIns="46800" numCol="1" rtlCol="0" anchor="ctr" anchorCtr="0" compatLnSpc="1">
            <a:prstTxWarp prst="textNoShape">
              <a:avLst/>
            </a:prstTxWarp>
            <a:noAutofit/>
          </a:bodyPr>
          <a:lstStyle/>
          <a:p>
            <a:pPr marL="0" marR="0" indent="0" algn="ctr" defTabSz="914400" rtl="0" eaLnBrk="1" fontAlgn="base" latinLnBrk="1" hangingPunct="1">
              <a:lnSpc>
                <a:spcPct val="100000"/>
              </a:lnSpc>
              <a:spcBef>
                <a:spcPct val="50000"/>
              </a:spcBef>
              <a:spcAft>
                <a:spcPct val="0"/>
              </a:spcAft>
              <a:buClrTx/>
              <a:buSzTx/>
              <a:buFontTx/>
              <a:buNone/>
              <a:tabLst/>
            </a:pPr>
            <a:endParaRPr kumimoji="1" lang="ko-KR" altLang="en-US" sz="1600" b="1" i="0" u="none" strike="noStrike" cap="none" normalizeH="0" baseline="0" dirty="0">
              <a:ln>
                <a:noFill/>
              </a:ln>
              <a:solidFill>
                <a:schemeClr val="tx1"/>
              </a:solidFill>
              <a:effectLst/>
              <a:ea typeface="굴림" charset="-127"/>
            </a:endParaRPr>
          </a:p>
        </p:txBody>
      </p:sp>
    </p:spTree>
    <p:extLst>
      <p:ext uri="{BB962C8B-B14F-4D97-AF65-F5344CB8AC3E}">
        <p14:creationId xmlns:p14="http://schemas.microsoft.com/office/powerpoint/2010/main" val="39267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2.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3.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heme/theme1.xml><?xml version="1.0" encoding="utf-8"?>
<a:theme xmlns:a="http://schemas.openxmlformats.org/drawingml/2006/main" name="1_Office 테마">
  <a:themeElements>
    <a:clrScheme name="사용자 지정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89244"/>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lumMod val="75000"/>
            </a:schemeClr>
          </a:solidFill>
        </a:ln>
      </a:spPr>
      <a:bodyPr wrap="square">
        <a:noAutofit/>
      </a:bodyPr>
      <a:lstStyle>
        <a:defPPr algn="l">
          <a:defRPr b="1" dirty="0" smtClean="0">
            <a:solidFill>
              <a:srgbClr val="9B2393"/>
            </a:solidFill>
            <a:latin typeface="Menlo" panose="020B0609030804020204" pitchFamily="49" charset="0"/>
          </a:defRPr>
        </a:defPPr>
      </a:lstStyle>
    </a:spDef>
    <a:txDef>
      <a:spPr>
        <a:noFill/>
      </a:spPr>
      <a:bodyPr wrap="square">
        <a:spAutoFit/>
      </a:bodyPr>
      <a:lstStyle>
        <a:defPPr marL="285750" indent="-285750" algn="l">
          <a:buFont typeface="Arial" panose="020B0604020202020204" pitchFamily="34" charset="0"/>
          <a:buChar char="•"/>
          <a:defRPr sz="2000" dirty="0" smtClean="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11527</TotalTime>
  <Words>3147</Words>
  <Application>Microsoft Macintosh PowerPoint</Application>
  <PresentationFormat>와이드스크린</PresentationFormat>
  <Paragraphs>316</Paragraphs>
  <Slides>20</Slides>
  <Notes>20</Notes>
  <HiddenSlides>0</HiddenSlides>
  <MMClips>0</MMClips>
  <ScaleCrop>false</ScaleCrop>
  <HeadingPairs>
    <vt:vector size="8" baseType="variant">
      <vt:variant>
        <vt:lpstr>사용한 글꼴</vt:lpstr>
      </vt:variant>
      <vt:variant>
        <vt:i4>9</vt:i4>
      </vt:variant>
      <vt:variant>
        <vt:lpstr>테마</vt:lpstr>
      </vt:variant>
      <vt:variant>
        <vt:i4>1</vt:i4>
      </vt:variant>
      <vt:variant>
        <vt:lpstr>포함된 OLE 서버</vt:lpstr>
      </vt:variant>
      <vt:variant>
        <vt:i4>1</vt:i4>
      </vt:variant>
      <vt:variant>
        <vt:lpstr>슬라이드 제목</vt:lpstr>
      </vt:variant>
      <vt:variant>
        <vt:i4>20</vt:i4>
      </vt:variant>
    </vt:vector>
  </HeadingPairs>
  <TitlesOfParts>
    <vt:vector size="31" baseType="lpstr">
      <vt:lpstr>굴림</vt:lpstr>
      <vt:lpstr>맑은 고딕</vt:lpstr>
      <vt:lpstr>시스템 서체 일반체</vt:lpstr>
      <vt:lpstr>NanumSquare Neo OTF Regular</vt:lpstr>
      <vt:lpstr>Arial</vt:lpstr>
      <vt:lpstr>Cambria Math</vt:lpstr>
      <vt:lpstr>Menlo</vt:lpstr>
      <vt:lpstr>Tahoma</vt:lpstr>
      <vt:lpstr>Wingdings</vt:lpstr>
      <vt:lpstr>1_Office 테마</vt:lpstr>
      <vt:lpstr>수식</vt:lpstr>
      <vt:lpstr>05_2 Projection</vt:lpstr>
      <vt:lpstr>Clipping</vt:lpstr>
      <vt:lpstr>Projection</vt:lpstr>
      <vt:lpstr>Parallel vs Perspective Projection</vt:lpstr>
      <vt:lpstr>Parallel Projection</vt:lpstr>
      <vt:lpstr>Parallel Projection Matrix in gl-matrix</vt:lpstr>
      <vt:lpstr>View Volume = Viewing Frustum</vt:lpstr>
      <vt:lpstr>Perspective Projection</vt:lpstr>
      <vt:lpstr>Perspective Projection</vt:lpstr>
      <vt:lpstr>Normalization Transformation - 1</vt:lpstr>
      <vt:lpstr>Normalization Transformation - 2</vt:lpstr>
      <vt:lpstr>Perspective Transform with Normalization</vt:lpstr>
      <vt:lpstr>Perspective Matrix in gl-matrix</vt:lpstr>
      <vt:lpstr>Why NDC (Canonical) Form?</vt:lpstr>
      <vt:lpstr>Viewport Transformation</vt:lpstr>
      <vt:lpstr>Viewport Transformation</vt:lpstr>
      <vt:lpstr>Program 11_CameraFP</vt:lpstr>
      <vt:lpstr>Arcball</vt:lpstr>
      <vt:lpstr>Arcball </vt:lpstr>
      <vt:lpstr>Program 12_Arcball</vt:lpstr>
    </vt:vector>
  </TitlesOfParts>
  <Company>R&amp;D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인권 이</cp:lastModifiedBy>
  <cp:revision>582</cp:revision>
  <dcterms:created xsi:type="dcterms:W3CDTF">2006-10-05T04:04:58Z</dcterms:created>
  <dcterms:modified xsi:type="dcterms:W3CDTF">2025-04-21T02:19:50Z</dcterms:modified>
</cp:coreProperties>
</file>